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1"/>
  </p:notesMasterIdLst>
  <p:sldIdLst>
    <p:sldId id="256" r:id="rId2"/>
    <p:sldId id="305" r:id="rId3"/>
    <p:sldId id="331" r:id="rId4"/>
    <p:sldId id="384" r:id="rId5"/>
    <p:sldId id="257" r:id="rId6"/>
    <p:sldId id="258" r:id="rId7"/>
    <p:sldId id="294" r:id="rId8"/>
    <p:sldId id="259" r:id="rId9"/>
    <p:sldId id="371" r:id="rId10"/>
    <p:sldId id="296" r:id="rId11"/>
    <p:sldId id="260" r:id="rId12"/>
    <p:sldId id="261" r:id="rId13"/>
    <p:sldId id="262" r:id="rId14"/>
    <p:sldId id="263" r:id="rId15"/>
    <p:sldId id="264" r:id="rId16"/>
    <p:sldId id="265" r:id="rId17"/>
    <p:sldId id="295" r:id="rId18"/>
    <p:sldId id="266" r:id="rId19"/>
    <p:sldId id="267" r:id="rId20"/>
    <p:sldId id="277" r:id="rId21"/>
    <p:sldId id="278" r:id="rId22"/>
    <p:sldId id="279" r:id="rId23"/>
    <p:sldId id="272" r:id="rId24"/>
    <p:sldId id="273" r:id="rId25"/>
    <p:sldId id="274" r:id="rId26"/>
    <p:sldId id="281" r:id="rId27"/>
    <p:sldId id="377" r:id="rId28"/>
    <p:sldId id="285" r:id="rId29"/>
    <p:sldId id="283" r:id="rId30"/>
    <p:sldId id="298" r:id="rId31"/>
    <p:sldId id="299" r:id="rId32"/>
    <p:sldId id="300" r:id="rId33"/>
    <p:sldId id="383" r:id="rId34"/>
    <p:sldId id="308" r:id="rId35"/>
    <p:sldId id="379" r:id="rId36"/>
    <p:sldId id="373" r:id="rId37"/>
    <p:sldId id="376" r:id="rId38"/>
    <p:sldId id="374" r:id="rId39"/>
    <p:sldId id="282" r:id="rId40"/>
    <p:sldId id="372" r:id="rId41"/>
    <p:sldId id="268" r:id="rId42"/>
    <p:sldId id="301" r:id="rId43"/>
    <p:sldId id="303" r:id="rId44"/>
    <p:sldId id="302" r:id="rId45"/>
    <p:sldId id="307" r:id="rId46"/>
    <p:sldId id="304" r:id="rId47"/>
    <p:sldId id="286" r:id="rId48"/>
    <p:sldId id="290" r:id="rId49"/>
    <p:sldId id="370" r:id="rId50"/>
    <p:sldId id="360" r:id="rId51"/>
    <p:sldId id="326" r:id="rId52"/>
    <p:sldId id="327" r:id="rId53"/>
    <p:sldId id="311" r:id="rId54"/>
    <p:sldId id="346" r:id="rId55"/>
    <p:sldId id="312" r:id="rId56"/>
    <p:sldId id="313" r:id="rId57"/>
    <p:sldId id="353" r:id="rId58"/>
    <p:sldId id="314" r:id="rId59"/>
    <p:sldId id="315" r:id="rId60"/>
    <p:sldId id="369" r:id="rId61"/>
    <p:sldId id="366" r:id="rId62"/>
    <p:sldId id="316" r:id="rId63"/>
    <p:sldId id="319" r:id="rId64"/>
    <p:sldId id="317" r:id="rId65"/>
    <p:sldId id="323" r:id="rId66"/>
    <p:sldId id="364" r:id="rId67"/>
    <p:sldId id="320" r:id="rId68"/>
    <p:sldId id="324" r:id="rId69"/>
    <p:sldId id="310" r:id="rId70"/>
    <p:sldId id="309" r:id="rId71"/>
    <p:sldId id="338" r:id="rId72"/>
    <p:sldId id="332" r:id="rId73"/>
    <p:sldId id="334" r:id="rId74"/>
    <p:sldId id="342" r:id="rId75"/>
    <p:sldId id="336" r:id="rId76"/>
    <p:sldId id="341" r:id="rId77"/>
    <p:sldId id="354" r:id="rId78"/>
    <p:sldId id="359" r:id="rId79"/>
    <p:sldId id="362" r:id="rId80"/>
    <p:sldId id="293" r:id="rId81"/>
    <p:sldId id="385" r:id="rId82"/>
    <p:sldId id="297" r:id="rId83"/>
    <p:sldId id="382" r:id="rId84"/>
    <p:sldId id="381" r:id="rId85"/>
    <p:sldId id="380" r:id="rId86"/>
    <p:sldId id="284" r:id="rId87"/>
    <p:sldId id="288" r:id="rId88"/>
    <p:sldId id="330" r:id="rId89"/>
    <p:sldId id="306" r:id="rId9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Rounded MT Bold" pitchFamily="34" charset="0"/>
        <a:ea typeface="+mn-ea"/>
        <a:cs typeface="Arial" charset="0"/>
      </a:defRPr>
    </a:lvl1pPr>
    <a:lvl2pPr marL="457200" algn="l" rtl="0" fontAlgn="base">
      <a:spcBef>
        <a:spcPct val="0"/>
      </a:spcBef>
      <a:spcAft>
        <a:spcPct val="0"/>
      </a:spcAft>
      <a:defRPr kern="1200">
        <a:solidFill>
          <a:schemeClr val="tx1"/>
        </a:solidFill>
        <a:latin typeface="Arial Rounded MT Bold" pitchFamily="34" charset="0"/>
        <a:ea typeface="+mn-ea"/>
        <a:cs typeface="Arial" charset="0"/>
      </a:defRPr>
    </a:lvl2pPr>
    <a:lvl3pPr marL="914400" algn="l" rtl="0" fontAlgn="base">
      <a:spcBef>
        <a:spcPct val="0"/>
      </a:spcBef>
      <a:spcAft>
        <a:spcPct val="0"/>
      </a:spcAft>
      <a:defRPr kern="1200">
        <a:solidFill>
          <a:schemeClr val="tx1"/>
        </a:solidFill>
        <a:latin typeface="Arial Rounded MT Bold" pitchFamily="34" charset="0"/>
        <a:ea typeface="+mn-ea"/>
        <a:cs typeface="Arial" charset="0"/>
      </a:defRPr>
    </a:lvl3pPr>
    <a:lvl4pPr marL="1371600" algn="l" rtl="0" fontAlgn="base">
      <a:spcBef>
        <a:spcPct val="0"/>
      </a:spcBef>
      <a:spcAft>
        <a:spcPct val="0"/>
      </a:spcAft>
      <a:defRPr kern="1200">
        <a:solidFill>
          <a:schemeClr val="tx1"/>
        </a:solidFill>
        <a:latin typeface="Arial Rounded MT Bold" pitchFamily="34" charset="0"/>
        <a:ea typeface="+mn-ea"/>
        <a:cs typeface="Arial" charset="0"/>
      </a:defRPr>
    </a:lvl4pPr>
    <a:lvl5pPr marL="1828800" algn="l" rtl="0" fontAlgn="base">
      <a:spcBef>
        <a:spcPct val="0"/>
      </a:spcBef>
      <a:spcAft>
        <a:spcPct val="0"/>
      </a:spcAft>
      <a:defRPr kern="1200">
        <a:solidFill>
          <a:schemeClr val="tx1"/>
        </a:solidFill>
        <a:latin typeface="Arial Rounded MT Bold" pitchFamily="34" charset="0"/>
        <a:ea typeface="+mn-ea"/>
        <a:cs typeface="Arial" charset="0"/>
      </a:defRPr>
    </a:lvl5pPr>
    <a:lvl6pPr marL="2286000" algn="l" defTabSz="914400" rtl="0" eaLnBrk="1" latinLnBrk="0" hangingPunct="1">
      <a:defRPr kern="1200">
        <a:solidFill>
          <a:schemeClr val="tx1"/>
        </a:solidFill>
        <a:latin typeface="Arial Rounded MT Bold" pitchFamily="34" charset="0"/>
        <a:ea typeface="+mn-ea"/>
        <a:cs typeface="Arial" charset="0"/>
      </a:defRPr>
    </a:lvl6pPr>
    <a:lvl7pPr marL="2743200" algn="l" defTabSz="914400" rtl="0" eaLnBrk="1" latinLnBrk="0" hangingPunct="1">
      <a:defRPr kern="1200">
        <a:solidFill>
          <a:schemeClr val="tx1"/>
        </a:solidFill>
        <a:latin typeface="Arial Rounded MT Bold" pitchFamily="34" charset="0"/>
        <a:ea typeface="+mn-ea"/>
        <a:cs typeface="Arial" charset="0"/>
      </a:defRPr>
    </a:lvl7pPr>
    <a:lvl8pPr marL="3200400" algn="l" defTabSz="914400" rtl="0" eaLnBrk="1" latinLnBrk="0" hangingPunct="1">
      <a:defRPr kern="1200">
        <a:solidFill>
          <a:schemeClr val="tx1"/>
        </a:solidFill>
        <a:latin typeface="Arial Rounded MT Bold" pitchFamily="34" charset="0"/>
        <a:ea typeface="+mn-ea"/>
        <a:cs typeface="Arial" charset="0"/>
      </a:defRPr>
    </a:lvl8pPr>
    <a:lvl9pPr marL="3657600" algn="l" defTabSz="914400" rtl="0" eaLnBrk="1" latinLnBrk="0" hangingPunct="1">
      <a:defRPr kern="1200">
        <a:solidFill>
          <a:schemeClr val="tx1"/>
        </a:solidFill>
        <a:latin typeface="Arial Rounded MT Bold"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AFE3C0"/>
    <a:srgbClr val="A1F175"/>
    <a:srgbClr val="66FFCC"/>
    <a:srgbClr val="FF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687" autoAdjust="0"/>
  </p:normalViewPr>
  <p:slideViewPr>
    <p:cSldViewPr>
      <p:cViewPr varScale="1">
        <p:scale>
          <a:sx n="95" d="100"/>
          <a:sy n="95" d="100"/>
        </p:scale>
        <p:origin x="-2088" y="-96"/>
      </p:cViewPr>
      <p:guideLst>
        <p:guide orient="horz" pos="2160"/>
        <p:guide pos="2880"/>
      </p:guideLst>
    </p:cSldViewPr>
  </p:slideViewPr>
  <p:notesTextViewPr>
    <p:cViewPr>
      <p:scale>
        <a:sx n="1" d="1"/>
        <a:sy n="1" d="1"/>
      </p:scale>
      <p:origin x="0" y="0"/>
    </p:cViewPr>
  </p:notesTextViewPr>
  <p:sorterViewPr>
    <p:cViewPr>
      <p:scale>
        <a:sx n="66" d="100"/>
        <a:sy n="66" d="100"/>
      </p:scale>
      <p:origin x="0" y="32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256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B71E69AE-0320-4A18-8357-2FF23F6646A5}" type="datetimeFigureOut">
              <a:rPr lang="en-US"/>
              <a:pPr>
                <a:defRPr/>
              </a:pPr>
              <a:t>10/4/2012</a:t>
            </a:fld>
            <a:endParaRPr lang="en-US"/>
          </a:p>
        </p:txBody>
      </p:sp>
      <p:sp>
        <p:nvSpPr>
          <p:cNvPr id="17412" name="Rectangle 4"/>
          <p:cNvSpPr>
            <a:spLocks noGrp="1"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56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56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256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A4958187-DB70-444B-97A4-F270C7D48C6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r>
              <a:rPr lang="en-US" smtClean="0"/>
              <a:t>This PowerPoint presentation was used in a sermon at Forest Grove, Oregon on September 22, 2012.</a:t>
            </a:r>
          </a:p>
          <a:p>
            <a:r>
              <a:rPr lang="en-US" smtClean="0"/>
              <a:t>Title: Moving Hearts and Minds Upward</a:t>
            </a:r>
          </a:p>
          <a:p>
            <a:r>
              <a:rPr lang="en-US" smtClean="0"/>
              <a:t>Key Text: Proverbs 22:6</a:t>
            </a:r>
          </a:p>
          <a:p>
            <a:r>
              <a:rPr lang="en-US" smtClean="0"/>
              <a:t>Opening Hymn: “All Things Bright and Beautiful” #93</a:t>
            </a:r>
          </a:p>
          <a:p>
            <a:r>
              <a:rPr lang="en-US" smtClean="0"/>
              <a:t>Closing Hymn: “I’d Rather Have Jesus” #327</a:t>
            </a:r>
          </a:p>
          <a:p>
            <a:r>
              <a:rPr lang="en-US" smtClean="0"/>
              <a:t>Feel free to edit and use this as needed.  Because I teach science &amp; biology grades 6-10, you will notice this presentation is science oriented. I was asked to include some history of Adventist Education in my sermon. The historical photographs came from the online Andrews photo archive. There may be an image or two obtained during a Google image search. Other graphics used came from the NAD Education website and Cognitive Genesis. All the color photographs at the end of the presentation were taken by me of students at my school.  If you have questions you may contact me. Phil Kahler: philk@tvja.org</a:t>
            </a:r>
          </a:p>
          <a:p>
            <a:endParaRPr lang="en-US" smtClean="0"/>
          </a:p>
          <a:p>
            <a:r>
              <a:rPr lang="en-US" smtClean="0"/>
              <a:t>Greenleaf, F. (2005). Timeline for seventh-day adventist education. </a:t>
            </a:r>
            <a:r>
              <a:rPr lang="en-US" i="1" smtClean="0"/>
              <a:t>Journal of Adventist Education</a:t>
            </a:r>
            <a:r>
              <a:rPr lang="en-US" smtClean="0"/>
              <a:t>, Retrieved from http://circle.adventist.org/files/jae/en/jae200567051005.pdf </a:t>
            </a:r>
          </a:p>
          <a:p>
            <a:endParaRPr lang="en-US" smtClean="0"/>
          </a:p>
          <a:p>
            <a:r>
              <a:rPr lang="en-US" smtClean="0"/>
              <a:t>Information posted at the Circle website was very helpful.</a:t>
            </a:r>
          </a:p>
          <a:p>
            <a:r>
              <a:rPr lang="en-US" smtClean="0"/>
              <a:t>http://circle.adventist.org/services/info/?topic=adventist_ed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rrowheads="1" noTextEdit="1"/>
          </p:cNvSpPr>
          <p:nvPr>
            <p:ph type="sldImg"/>
          </p:nvPr>
        </p:nvSpPr>
        <p:spPr>
          <a:ln/>
        </p:spPr>
      </p:sp>
      <p:sp>
        <p:nvSpPr>
          <p:cNvPr id="3891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rrowheads="1" noTextEdit="1"/>
          </p:cNvSpPr>
          <p:nvPr>
            <p:ph type="sldImg"/>
          </p:nvPr>
        </p:nvSpPr>
        <p:spPr>
          <a:ln/>
        </p:spPr>
      </p:sp>
      <p:sp>
        <p:nvSpPr>
          <p:cNvPr id="4096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rrowheads="1" noTextEdit="1"/>
          </p:cNvSpPr>
          <p:nvPr>
            <p:ph type="sldImg"/>
          </p:nvPr>
        </p:nvSpPr>
        <p:spPr>
          <a:ln/>
        </p:spPr>
      </p:sp>
      <p:sp>
        <p:nvSpPr>
          <p:cNvPr id="4301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rrowheads="1" noTextEdit="1"/>
          </p:cNvSpPr>
          <p:nvPr>
            <p:ph type="sldImg"/>
          </p:nvPr>
        </p:nvSpPr>
        <p:spPr>
          <a:ln/>
        </p:spPr>
      </p:sp>
      <p:sp>
        <p:nvSpPr>
          <p:cNvPr id="4505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rrowheads="1" noTextEdit="1"/>
          </p:cNvSpPr>
          <p:nvPr>
            <p:ph type="sldImg"/>
          </p:nvPr>
        </p:nvSpPr>
        <p:spPr>
          <a:ln/>
        </p:spPr>
      </p:sp>
      <p:sp>
        <p:nvSpPr>
          <p:cNvPr id="4710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rrowheads="1" noTextEdit="1"/>
          </p:cNvSpPr>
          <p:nvPr>
            <p:ph type="sldImg"/>
          </p:nvPr>
        </p:nvSpPr>
        <p:spPr>
          <a:ln/>
        </p:spPr>
      </p:sp>
      <p:sp>
        <p:nvSpPr>
          <p:cNvPr id="4915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rrowheads="1" noTextEdit="1"/>
          </p:cNvSpPr>
          <p:nvPr>
            <p:ph type="sldImg"/>
          </p:nvPr>
        </p:nvSpPr>
        <p:spPr>
          <a:ln/>
        </p:spPr>
      </p:sp>
      <p:sp>
        <p:nvSpPr>
          <p:cNvPr id="5120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rrowheads="1" noTextEdit="1"/>
          </p:cNvSpPr>
          <p:nvPr>
            <p:ph type="sldImg"/>
          </p:nvPr>
        </p:nvSpPr>
        <p:spPr>
          <a:ln/>
        </p:spPr>
      </p:sp>
      <p:sp>
        <p:nvSpPr>
          <p:cNvPr id="5325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rrowheads="1" noTextEdit="1"/>
          </p:cNvSpPr>
          <p:nvPr>
            <p:ph type="sldImg"/>
          </p:nvPr>
        </p:nvSpPr>
        <p:spPr>
          <a:ln/>
        </p:spPr>
      </p:sp>
      <p:sp>
        <p:nvSpPr>
          <p:cNvPr id="5529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rrowheads="1" noTextEdit="1"/>
          </p:cNvSpPr>
          <p:nvPr>
            <p:ph type="sldImg"/>
          </p:nvPr>
        </p:nvSpPr>
        <p:spPr>
          <a:ln/>
        </p:spPr>
      </p:sp>
      <p:sp>
        <p:nvSpPr>
          <p:cNvPr id="5734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rrowheads="1" noTextEdit="1"/>
          </p:cNvSpPr>
          <p:nvPr>
            <p:ph type="sldImg"/>
          </p:nvPr>
        </p:nvSpPr>
        <p:spPr>
          <a:ln/>
        </p:spPr>
      </p:sp>
      <p:sp>
        <p:nvSpPr>
          <p:cNvPr id="2150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rrowheads="1" noTextEdit="1"/>
          </p:cNvSpPr>
          <p:nvPr>
            <p:ph type="sldImg"/>
          </p:nvPr>
        </p:nvSpPr>
        <p:spPr>
          <a:ln/>
        </p:spPr>
      </p:sp>
      <p:sp>
        <p:nvSpPr>
          <p:cNvPr id="5939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rrowheads="1" noTextEdit="1"/>
          </p:cNvSpPr>
          <p:nvPr>
            <p:ph type="sldImg"/>
          </p:nvPr>
        </p:nvSpPr>
        <p:spPr>
          <a:ln/>
        </p:spPr>
      </p:sp>
      <p:sp>
        <p:nvSpPr>
          <p:cNvPr id="6144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rrowheads="1" noTextEdit="1"/>
          </p:cNvSpPr>
          <p:nvPr>
            <p:ph type="sldImg"/>
          </p:nvPr>
        </p:nvSpPr>
        <p:spPr>
          <a:ln/>
        </p:spPr>
      </p:sp>
      <p:sp>
        <p:nvSpPr>
          <p:cNvPr id="6349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rrowheads="1" noTextEdit="1"/>
          </p:cNvSpPr>
          <p:nvPr>
            <p:ph type="sldImg"/>
          </p:nvPr>
        </p:nvSpPr>
        <p:spPr>
          <a:ln/>
        </p:spPr>
      </p:sp>
      <p:sp>
        <p:nvSpPr>
          <p:cNvPr id="6553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Rot="1" noChangeArrowheads="1" noTextEdit="1"/>
          </p:cNvSpPr>
          <p:nvPr>
            <p:ph type="sldImg"/>
          </p:nvPr>
        </p:nvSpPr>
        <p:spPr>
          <a:ln/>
        </p:spPr>
      </p:sp>
      <p:sp>
        <p:nvSpPr>
          <p:cNvPr id="6758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rrowheads="1" noTextEdit="1"/>
          </p:cNvSpPr>
          <p:nvPr>
            <p:ph type="sldImg"/>
          </p:nvPr>
        </p:nvSpPr>
        <p:spPr>
          <a:ln/>
        </p:spPr>
      </p:sp>
      <p:sp>
        <p:nvSpPr>
          <p:cNvPr id="6963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rrowheads="1" noTextEdit="1"/>
          </p:cNvSpPr>
          <p:nvPr>
            <p:ph type="sldImg"/>
          </p:nvPr>
        </p:nvSpPr>
        <p:spPr>
          <a:ln/>
        </p:spPr>
      </p:sp>
      <p:sp>
        <p:nvSpPr>
          <p:cNvPr id="7168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rrowheads="1" noTextEdit="1"/>
          </p:cNvSpPr>
          <p:nvPr>
            <p:ph type="sldImg"/>
          </p:nvPr>
        </p:nvSpPr>
        <p:spPr>
          <a:ln/>
        </p:spPr>
      </p:sp>
      <p:sp>
        <p:nvSpPr>
          <p:cNvPr id="7373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Rot="1" noChangeArrowheads="1" noTextEdit="1"/>
          </p:cNvSpPr>
          <p:nvPr>
            <p:ph type="sldImg"/>
          </p:nvPr>
        </p:nvSpPr>
        <p:spPr>
          <a:ln/>
        </p:spPr>
      </p:sp>
      <p:sp>
        <p:nvSpPr>
          <p:cNvPr id="7577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rrowheads="1" noTextEdit="1"/>
          </p:cNvSpPr>
          <p:nvPr>
            <p:ph type="sldImg"/>
          </p:nvPr>
        </p:nvSpPr>
        <p:spPr>
          <a:ln/>
        </p:spPr>
      </p:sp>
      <p:sp>
        <p:nvSpPr>
          <p:cNvPr id="7782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rrowheads="1" noTextEdit="1"/>
          </p:cNvSpPr>
          <p:nvPr>
            <p:ph type="sldImg"/>
          </p:nvPr>
        </p:nvSpPr>
        <p:spPr>
          <a:ln/>
        </p:spPr>
      </p:sp>
      <p:sp>
        <p:nvSpPr>
          <p:cNvPr id="2355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rrowheads="1" noTextEdit="1"/>
          </p:cNvSpPr>
          <p:nvPr>
            <p:ph type="sldImg"/>
          </p:nvPr>
        </p:nvSpPr>
        <p:spPr>
          <a:ln/>
        </p:spPr>
      </p:sp>
      <p:sp>
        <p:nvSpPr>
          <p:cNvPr id="7987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rrowheads="1" noTextEdit="1"/>
          </p:cNvSpPr>
          <p:nvPr>
            <p:ph type="sldImg"/>
          </p:nvPr>
        </p:nvSpPr>
        <p:spPr>
          <a:ln/>
        </p:spPr>
      </p:sp>
      <p:sp>
        <p:nvSpPr>
          <p:cNvPr id="8192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rrowheads="1" noTextEdit="1"/>
          </p:cNvSpPr>
          <p:nvPr>
            <p:ph type="sldImg"/>
          </p:nvPr>
        </p:nvSpPr>
        <p:spPr>
          <a:ln/>
        </p:spPr>
      </p:sp>
      <p:sp>
        <p:nvSpPr>
          <p:cNvPr id="8397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rrowheads="1" noTextEdit="1"/>
          </p:cNvSpPr>
          <p:nvPr>
            <p:ph type="sldImg"/>
          </p:nvPr>
        </p:nvSpPr>
        <p:spPr>
          <a:ln/>
        </p:spPr>
      </p:sp>
      <p:sp>
        <p:nvSpPr>
          <p:cNvPr id="8601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rrowheads="1" noTextEdit="1"/>
          </p:cNvSpPr>
          <p:nvPr>
            <p:ph type="sldImg"/>
          </p:nvPr>
        </p:nvSpPr>
        <p:spPr>
          <a:ln/>
        </p:spPr>
      </p:sp>
      <p:sp>
        <p:nvSpPr>
          <p:cNvPr id="8806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Rot="1" noChangeArrowheads="1" noTextEdit="1"/>
          </p:cNvSpPr>
          <p:nvPr>
            <p:ph type="sldImg"/>
          </p:nvPr>
        </p:nvSpPr>
        <p:spPr>
          <a:ln/>
        </p:spPr>
      </p:sp>
      <p:sp>
        <p:nvSpPr>
          <p:cNvPr id="9318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Rot="1" noChangeArrowheads="1" noTextEdit="1"/>
          </p:cNvSpPr>
          <p:nvPr>
            <p:ph type="sldImg"/>
          </p:nvPr>
        </p:nvSpPr>
        <p:spPr>
          <a:ln/>
        </p:spPr>
      </p:sp>
      <p:sp>
        <p:nvSpPr>
          <p:cNvPr id="9523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Rot="1" noChangeArrowheads="1" noTextEdit="1"/>
          </p:cNvSpPr>
          <p:nvPr>
            <p:ph type="sldImg"/>
          </p:nvPr>
        </p:nvSpPr>
        <p:spPr>
          <a:ln/>
        </p:spPr>
      </p:sp>
      <p:sp>
        <p:nvSpPr>
          <p:cNvPr id="9728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Rot="1" noChangeArrowheads="1" noTextEdit="1"/>
          </p:cNvSpPr>
          <p:nvPr>
            <p:ph type="sldImg"/>
          </p:nvPr>
        </p:nvSpPr>
        <p:spPr>
          <a:ln/>
        </p:spPr>
      </p:sp>
      <p:sp>
        <p:nvSpPr>
          <p:cNvPr id="9933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rrowheads="1" noTextEdit="1"/>
          </p:cNvSpPr>
          <p:nvPr>
            <p:ph type="sldImg"/>
          </p:nvPr>
        </p:nvSpPr>
        <p:spPr>
          <a:ln/>
        </p:spPr>
      </p:sp>
      <p:sp>
        <p:nvSpPr>
          <p:cNvPr id="10137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rrowheads="1" noTextEdit="1"/>
          </p:cNvSpPr>
          <p:nvPr>
            <p:ph type="sldImg"/>
          </p:nvPr>
        </p:nvSpPr>
        <p:spPr>
          <a:ln/>
        </p:spPr>
      </p:sp>
      <p:sp>
        <p:nvSpPr>
          <p:cNvPr id="2662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Rot="1" noChangeArrowheads="1" noTextEdit="1"/>
          </p:cNvSpPr>
          <p:nvPr>
            <p:ph type="sldImg"/>
          </p:nvPr>
        </p:nvSpPr>
        <p:spPr>
          <a:ln/>
        </p:spPr>
      </p:sp>
      <p:sp>
        <p:nvSpPr>
          <p:cNvPr id="10342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Rot="1" noChangeArrowheads="1" noTextEdit="1"/>
          </p:cNvSpPr>
          <p:nvPr>
            <p:ph type="sldImg"/>
          </p:nvPr>
        </p:nvSpPr>
        <p:spPr>
          <a:ln/>
        </p:spPr>
      </p:sp>
      <p:sp>
        <p:nvSpPr>
          <p:cNvPr id="10547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Rot="1" noChangeArrowheads="1" noTextEdit="1"/>
          </p:cNvSpPr>
          <p:nvPr>
            <p:ph type="sldImg"/>
          </p:nvPr>
        </p:nvSpPr>
        <p:spPr>
          <a:ln/>
        </p:spPr>
      </p:sp>
      <p:sp>
        <p:nvSpPr>
          <p:cNvPr id="10752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Rot="1" noChangeArrowheads="1" noTextEdit="1"/>
          </p:cNvSpPr>
          <p:nvPr>
            <p:ph type="sldImg"/>
          </p:nvPr>
        </p:nvSpPr>
        <p:spPr>
          <a:ln/>
        </p:spPr>
      </p:sp>
      <p:sp>
        <p:nvSpPr>
          <p:cNvPr id="10957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rrowheads="1" noTextEdit="1"/>
          </p:cNvSpPr>
          <p:nvPr>
            <p:ph type="sldImg"/>
          </p:nvPr>
        </p:nvSpPr>
        <p:spPr>
          <a:ln/>
        </p:spPr>
      </p:sp>
      <p:sp>
        <p:nvSpPr>
          <p:cNvPr id="11161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Rot="1" noChangeArrowheads="1" noTextEdit="1"/>
          </p:cNvSpPr>
          <p:nvPr>
            <p:ph type="sldImg"/>
          </p:nvPr>
        </p:nvSpPr>
        <p:spPr>
          <a:ln/>
        </p:spPr>
      </p:sp>
      <p:sp>
        <p:nvSpPr>
          <p:cNvPr id="113666" name="Rectangle 3"/>
          <p:cNvSpPr>
            <a:spLocks noGrp="1" noChangeArrowheads="1"/>
          </p:cNvSpPr>
          <p:nvPr>
            <p:ph type="body" idx="1"/>
          </p:nvPr>
        </p:nvSpPr>
        <p:spPr>
          <a:noFill/>
          <a:ln/>
        </p:spPr>
        <p:txBody>
          <a:bodyPr/>
          <a:lstStyle/>
          <a:p>
            <a:r>
              <a:rPr lang="en-US" smtClean="0"/>
              <a:t>This is where you need to include pictures from your own school program.  The pictures that follow are examples from my school.</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Rot="1" noChangeArrowheads="1" noTextEdit="1"/>
          </p:cNvSpPr>
          <p:nvPr>
            <p:ph type="sldImg"/>
          </p:nvPr>
        </p:nvSpPr>
        <p:spPr>
          <a:ln/>
        </p:spPr>
      </p:sp>
      <p:sp>
        <p:nvSpPr>
          <p:cNvPr id="11571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Rot="1" noChangeArrowheads="1" noTextEdit="1"/>
          </p:cNvSpPr>
          <p:nvPr>
            <p:ph type="sldImg"/>
          </p:nvPr>
        </p:nvSpPr>
        <p:spPr>
          <a:ln/>
        </p:spPr>
      </p:sp>
      <p:sp>
        <p:nvSpPr>
          <p:cNvPr id="11776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Rot="1" noChangeArrowheads="1" noTextEdit="1"/>
          </p:cNvSpPr>
          <p:nvPr>
            <p:ph type="sldImg"/>
          </p:nvPr>
        </p:nvSpPr>
        <p:spPr>
          <a:ln/>
        </p:spPr>
      </p:sp>
      <p:sp>
        <p:nvSpPr>
          <p:cNvPr id="11981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Rot="1" noChangeArrowheads="1" noTextEdit="1"/>
          </p:cNvSpPr>
          <p:nvPr>
            <p:ph type="sldImg"/>
          </p:nvPr>
        </p:nvSpPr>
        <p:spPr>
          <a:ln/>
        </p:spPr>
      </p:sp>
      <p:sp>
        <p:nvSpPr>
          <p:cNvPr id="12185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TextEdit="1"/>
          </p:cNvSpPr>
          <p:nvPr>
            <p:ph type="sldImg"/>
          </p:nvPr>
        </p:nvSpPr>
        <p:spPr>
          <a:ln/>
        </p:spPr>
      </p:sp>
      <p:sp>
        <p:nvSpPr>
          <p:cNvPr id="28674" name="Rectangle 3"/>
          <p:cNvSpPr>
            <a:spLocks noGrp="1"/>
          </p:cNvSpPr>
          <p:nvPr>
            <p:ph type="body" idx="1"/>
          </p:nvPr>
        </p:nvSpPr>
        <p:spPr>
          <a:noFill/>
          <a:ln/>
        </p:spPr>
        <p:txBody>
          <a:bodyPr/>
          <a:lstStyle/>
          <a:p>
            <a:pPr eaLnBrk="1" hangingPunct="1"/>
            <a:r>
              <a:rPr lang="en-US" smtClean="0"/>
              <a:t>In 1853, at the age of 19, Martha donated her services as the First Seventh-day Adventist teacher. Martha's first class in Bucks Bridge, New York had an enrollment of 17 students. John Byington, Martha’s father later became the first General Conference President.</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noRot="1" noChangeArrowheads="1" noTextEdit="1"/>
          </p:cNvSpPr>
          <p:nvPr>
            <p:ph type="sldImg"/>
          </p:nvPr>
        </p:nvSpPr>
        <p:spPr>
          <a:ln/>
        </p:spPr>
      </p:sp>
      <p:sp>
        <p:nvSpPr>
          <p:cNvPr id="12390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Rot="1" noChangeArrowheads="1" noTextEdit="1"/>
          </p:cNvSpPr>
          <p:nvPr>
            <p:ph type="sldImg"/>
          </p:nvPr>
        </p:nvSpPr>
        <p:spPr>
          <a:ln/>
        </p:spPr>
      </p:sp>
      <p:sp>
        <p:nvSpPr>
          <p:cNvPr id="12595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p:cNvSpPr>
            <a:spLocks noGrp="1" noRot="1" noChangeArrowheads="1" noTextEdit="1"/>
          </p:cNvSpPr>
          <p:nvPr>
            <p:ph type="sldImg"/>
          </p:nvPr>
        </p:nvSpPr>
        <p:spPr>
          <a:ln/>
        </p:spPr>
      </p:sp>
      <p:sp>
        <p:nvSpPr>
          <p:cNvPr id="12800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Rot="1" noChangeArrowheads="1" noTextEdit="1"/>
          </p:cNvSpPr>
          <p:nvPr>
            <p:ph type="sldImg"/>
          </p:nvPr>
        </p:nvSpPr>
        <p:spPr>
          <a:ln/>
        </p:spPr>
      </p:sp>
      <p:sp>
        <p:nvSpPr>
          <p:cNvPr id="13005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Rot="1" noChangeArrowheads="1" noTextEdit="1"/>
          </p:cNvSpPr>
          <p:nvPr>
            <p:ph type="sldImg"/>
          </p:nvPr>
        </p:nvSpPr>
        <p:spPr>
          <a:ln/>
        </p:spPr>
      </p:sp>
      <p:sp>
        <p:nvSpPr>
          <p:cNvPr id="13209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Grp="1" noRot="1" noChangeArrowheads="1" noTextEdit="1"/>
          </p:cNvSpPr>
          <p:nvPr>
            <p:ph type="sldImg"/>
          </p:nvPr>
        </p:nvSpPr>
        <p:spPr>
          <a:ln/>
        </p:spPr>
      </p:sp>
      <p:sp>
        <p:nvSpPr>
          <p:cNvPr id="13414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Grp="1" noRot="1" noChangeArrowheads="1" noTextEdit="1"/>
          </p:cNvSpPr>
          <p:nvPr>
            <p:ph type="sldImg"/>
          </p:nvPr>
        </p:nvSpPr>
        <p:spPr>
          <a:ln/>
        </p:spPr>
      </p:sp>
      <p:sp>
        <p:nvSpPr>
          <p:cNvPr id="13619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Rot="1" noChangeArrowheads="1" noTextEdit="1"/>
          </p:cNvSpPr>
          <p:nvPr>
            <p:ph type="sldImg"/>
          </p:nvPr>
        </p:nvSpPr>
        <p:spPr>
          <a:ln/>
        </p:spPr>
      </p:sp>
      <p:sp>
        <p:nvSpPr>
          <p:cNvPr id="13824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Rot="1" noChangeArrowheads="1" noTextEdit="1"/>
          </p:cNvSpPr>
          <p:nvPr>
            <p:ph type="sldImg"/>
          </p:nvPr>
        </p:nvSpPr>
        <p:spPr>
          <a:ln/>
        </p:spPr>
      </p:sp>
      <p:sp>
        <p:nvSpPr>
          <p:cNvPr id="14029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p:cNvSpPr>
            <a:spLocks noGrp="1" noRot="1" noChangeArrowheads="1" noTextEdit="1"/>
          </p:cNvSpPr>
          <p:nvPr>
            <p:ph type="sldImg"/>
          </p:nvPr>
        </p:nvSpPr>
        <p:spPr>
          <a:ln/>
        </p:spPr>
      </p:sp>
      <p:sp>
        <p:nvSpPr>
          <p:cNvPr id="14233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rrowheads="1" noTextEdit="1"/>
          </p:cNvSpPr>
          <p:nvPr>
            <p:ph type="sldImg"/>
          </p:nvPr>
        </p:nvSpPr>
        <p:spPr>
          <a:ln/>
        </p:spPr>
      </p:sp>
      <p:sp>
        <p:nvSpPr>
          <p:cNvPr id="3072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noRot="1" noChangeArrowheads="1" noTextEdit="1"/>
          </p:cNvSpPr>
          <p:nvPr>
            <p:ph type="sldImg"/>
          </p:nvPr>
        </p:nvSpPr>
        <p:spPr>
          <a:ln/>
        </p:spPr>
      </p:sp>
      <p:sp>
        <p:nvSpPr>
          <p:cNvPr id="14438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rrowheads="1" noTextEdit="1"/>
          </p:cNvSpPr>
          <p:nvPr>
            <p:ph type="sldImg"/>
          </p:nvPr>
        </p:nvSpPr>
        <p:spPr>
          <a:ln/>
        </p:spPr>
      </p:sp>
      <p:sp>
        <p:nvSpPr>
          <p:cNvPr id="14643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p:cNvSpPr>
            <a:spLocks noGrp="1" noRot="1" noChangeArrowheads="1" noTextEdit="1"/>
          </p:cNvSpPr>
          <p:nvPr>
            <p:ph type="sldImg"/>
          </p:nvPr>
        </p:nvSpPr>
        <p:spPr>
          <a:ln/>
        </p:spPr>
      </p:sp>
      <p:sp>
        <p:nvSpPr>
          <p:cNvPr id="14848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p:cNvSpPr>
            <a:spLocks noGrp="1" noRot="1" noChangeArrowheads="1" noTextEdit="1"/>
          </p:cNvSpPr>
          <p:nvPr>
            <p:ph type="sldImg"/>
          </p:nvPr>
        </p:nvSpPr>
        <p:spPr>
          <a:ln/>
        </p:spPr>
      </p:sp>
      <p:sp>
        <p:nvSpPr>
          <p:cNvPr id="15053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p:cNvSpPr>
            <a:spLocks noGrp="1" noRot="1" noChangeArrowheads="1" noTextEdit="1"/>
          </p:cNvSpPr>
          <p:nvPr>
            <p:ph type="sldImg"/>
          </p:nvPr>
        </p:nvSpPr>
        <p:spPr>
          <a:ln/>
        </p:spPr>
      </p:sp>
      <p:sp>
        <p:nvSpPr>
          <p:cNvPr id="15257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Rot="1" noChangeArrowheads="1" noTextEdit="1"/>
          </p:cNvSpPr>
          <p:nvPr>
            <p:ph type="sldImg"/>
          </p:nvPr>
        </p:nvSpPr>
        <p:spPr>
          <a:ln/>
        </p:spPr>
      </p:sp>
      <p:sp>
        <p:nvSpPr>
          <p:cNvPr id="15462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Rot="1" noChangeArrowheads="1" noTextEdit="1"/>
          </p:cNvSpPr>
          <p:nvPr>
            <p:ph type="sldImg"/>
          </p:nvPr>
        </p:nvSpPr>
        <p:spPr>
          <a:ln/>
        </p:spPr>
      </p:sp>
      <p:sp>
        <p:nvSpPr>
          <p:cNvPr id="15667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Rot="1" noChangeAspect="1" noTextEdit="1"/>
          </p:cNvSpPr>
          <p:nvPr>
            <p:ph type="sldImg"/>
          </p:nvPr>
        </p:nvSpPr>
        <p:spPr>
          <a:ln/>
        </p:spPr>
      </p:sp>
      <p:sp>
        <p:nvSpPr>
          <p:cNvPr id="158722" name="Rectangle 3"/>
          <p:cNvSpPr>
            <a:spLocks noGrp="1"/>
          </p:cNvSpPr>
          <p:nvPr>
            <p:ph type="body" idx="1"/>
          </p:nvPr>
        </p:nvSpPr>
        <p:spPr>
          <a:noFill/>
          <a:ln/>
        </p:spPr>
        <p:txBody>
          <a:bodyPr lIns="91430" tIns="45715" rIns="91430" bIns="45715"/>
          <a:lstStyle/>
          <a:p>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2"/>
          <p:cNvSpPr>
            <a:spLocks noGrp="1" noRot="1" noChangeAspect="1" noTextEdit="1"/>
          </p:cNvSpPr>
          <p:nvPr>
            <p:ph type="sldImg"/>
          </p:nvPr>
        </p:nvSpPr>
        <p:spPr>
          <a:ln/>
        </p:spPr>
      </p:sp>
      <p:sp>
        <p:nvSpPr>
          <p:cNvPr id="160770" name="Rectangle 3"/>
          <p:cNvSpPr>
            <a:spLocks noGrp="1"/>
          </p:cNvSpPr>
          <p:nvPr>
            <p:ph type="body" idx="1"/>
          </p:nvPr>
        </p:nvSpPr>
        <p:spPr>
          <a:noFill/>
          <a:ln/>
        </p:spPr>
        <p:txBody>
          <a:bodyPr lIns="91430" tIns="45715" rIns="91430" bIns="45715"/>
          <a:lstStyle/>
          <a:p>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a:ln/>
        </p:spPr>
      </p:sp>
      <p:sp>
        <p:nvSpPr>
          <p:cNvPr id="162818" name="Rectangle 3"/>
          <p:cNvSpPr>
            <a:spLocks noGrp="1"/>
          </p:cNvSpPr>
          <p:nvPr>
            <p:ph type="body" idx="1"/>
          </p:nvPr>
        </p:nvSpPr>
        <p:spPr>
          <a:noFill/>
          <a:ln/>
        </p:spPr>
        <p:txBody>
          <a:bodyPr lIns="91430" tIns="45715" rIns="91430" bIns="45715"/>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rrowheads="1" noTextEdit="1"/>
          </p:cNvSpPr>
          <p:nvPr>
            <p:ph type="sldImg"/>
          </p:nvPr>
        </p:nvSpPr>
        <p:spPr>
          <a:ln/>
        </p:spPr>
      </p:sp>
      <p:sp>
        <p:nvSpPr>
          <p:cNvPr id="3277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p:cNvSpPr>
            <a:spLocks noGrp="1" noRot="1" noChangeArrowheads="1" noTextEdit="1"/>
          </p:cNvSpPr>
          <p:nvPr>
            <p:ph type="sldImg"/>
          </p:nvPr>
        </p:nvSpPr>
        <p:spPr>
          <a:ln/>
        </p:spPr>
      </p:sp>
      <p:sp>
        <p:nvSpPr>
          <p:cNvPr id="16486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2"/>
          <p:cNvSpPr>
            <a:spLocks noGrp="1" noRot="1" noChangeAspect="1" noTextEdit="1"/>
          </p:cNvSpPr>
          <p:nvPr>
            <p:ph type="sldImg"/>
          </p:nvPr>
        </p:nvSpPr>
        <p:spPr>
          <a:ln/>
        </p:spPr>
      </p:sp>
      <p:sp>
        <p:nvSpPr>
          <p:cNvPr id="166914" name="Rectangle 3"/>
          <p:cNvSpPr>
            <a:spLocks noGrp="1"/>
          </p:cNvSpPr>
          <p:nvPr>
            <p:ph type="body" idx="1"/>
          </p:nvPr>
        </p:nvSpPr>
        <p:spPr>
          <a:noFill/>
          <a:ln/>
        </p:spPr>
        <p:txBody>
          <a:bodyPr lIns="91430" tIns="45715" rIns="91430" bIns="45715"/>
          <a:lstStyle/>
          <a:p>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2"/>
          <p:cNvSpPr>
            <a:spLocks noGrp="1" noRot="1" noChangeArrowheads="1" noTextEdit="1"/>
          </p:cNvSpPr>
          <p:nvPr>
            <p:ph type="sldImg"/>
          </p:nvPr>
        </p:nvSpPr>
        <p:spPr>
          <a:ln/>
        </p:spPr>
      </p:sp>
      <p:sp>
        <p:nvSpPr>
          <p:cNvPr id="16896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2"/>
          <p:cNvSpPr>
            <a:spLocks noGrp="1" noRot="1" noChangeArrowheads="1" noTextEdit="1"/>
          </p:cNvSpPr>
          <p:nvPr>
            <p:ph type="sldImg"/>
          </p:nvPr>
        </p:nvSpPr>
        <p:spPr>
          <a:ln/>
        </p:spPr>
      </p:sp>
      <p:sp>
        <p:nvSpPr>
          <p:cNvPr id="17101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2"/>
          <p:cNvSpPr>
            <a:spLocks noGrp="1" noRot="1" noChangeArrowheads="1" noTextEdit="1"/>
          </p:cNvSpPr>
          <p:nvPr>
            <p:ph type="sldImg"/>
          </p:nvPr>
        </p:nvSpPr>
        <p:spPr>
          <a:ln/>
        </p:spPr>
      </p:sp>
      <p:sp>
        <p:nvSpPr>
          <p:cNvPr id="17305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2"/>
          <p:cNvSpPr>
            <a:spLocks noGrp="1" noRot="1" noChangeArrowheads="1" noTextEdit="1"/>
          </p:cNvSpPr>
          <p:nvPr>
            <p:ph type="sldImg"/>
          </p:nvPr>
        </p:nvSpPr>
        <p:spPr>
          <a:ln/>
        </p:spPr>
      </p:sp>
      <p:sp>
        <p:nvSpPr>
          <p:cNvPr id="17510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2"/>
          <p:cNvSpPr>
            <a:spLocks noGrp="1" noRot="1" noChangeArrowheads="1" noTextEdit="1"/>
          </p:cNvSpPr>
          <p:nvPr>
            <p:ph type="sldImg"/>
          </p:nvPr>
        </p:nvSpPr>
        <p:spPr>
          <a:ln/>
        </p:spPr>
      </p:sp>
      <p:sp>
        <p:nvSpPr>
          <p:cNvPr id="17715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2"/>
          <p:cNvSpPr>
            <a:spLocks noGrp="1" noRot="1" noChangeArrowheads="1" noTextEdit="1"/>
          </p:cNvSpPr>
          <p:nvPr>
            <p:ph type="sldImg"/>
          </p:nvPr>
        </p:nvSpPr>
        <p:spPr>
          <a:ln/>
        </p:spPr>
      </p:sp>
      <p:sp>
        <p:nvSpPr>
          <p:cNvPr id="17920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2"/>
          <p:cNvSpPr>
            <a:spLocks noGrp="1" noRot="1" noChangeArrowheads="1" noTextEdit="1"/>
          </p:cNvSpPr>
          <p:nvPr>
            <p:ph type="sldImg"/>
          </p:nvPr>
        </p:nvSpPr>
        <p:spPr>
          <a:ln/>
        </p:spPr>
      </p:sp>
      <p:sp>
        <p:nvSpPr>
          <p:cNvPr id="18125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2"/>
          <p:cNvSpPr>
            <a:spLocks noGrp="1" noRot="1" noChangeArrowheads="1" noTextEdit="1"/>
          </p:cNvSpPr>
          <p:nvPr>
            <p:ph type="sldImg"/>
          </p:nvPr>
        </p:nvSpPr>
        <p:spPr>
          <a:ln/>
        </p:spPr>
      </p:sp>
      <p:sp>
        <p:nvSpPr>
          <p:cNvPr id="18329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rrowheads="1" noTextEdit="1"/>
          </p:cNvSpPr>
          <p:nvPr>
            <p:ph type="sldImg"/>
          </p:nvPr>
        </p:nvSpPr>
        <p:spPr>
          <a:ln/>
        </p:spPr>
      </p:sp>
      <p:sp>
        <p:nvSpPr>
          <p:cNvPr id="3481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2"/>
          <p:cNvSpPr>
            <a:spLocks noGrp="1" noRot="1" noChangeArrowheads="1" noTextEdit="1"/>
          </p:cNvSpPr>
          <p:nvPr>
            <p:ph type="sldImg"/>
          </p:nvPr>
        </p:nvSpPr>
        <p:spPr>
          <a:ln/>
        </p:spPr>
      </p:sp>
      <p:sp>
        <p:nvSpPr>
          <p:cNvPr id="18534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2"/>
          <p:cNvSpPr>
            <a:spLocks noGrp="1" noRot="1" noChangeArrowheads="1" noTextEdit="1"/>
          </p:cNvSpPr>
          <p:nvPr>
            <p:ph type="sldImg"/>
          </p:nvPr>
        </p:nvSpPr>
        <p:spPr>
          <a:ln/>
        </p:spPr>
      </p:sp>
      <p:sp>
        <p:nvSpPr>
          <p:cNvPr id="18739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2"/>
          <p:cNvSpPr>
            <a:spLocks noGrp="1" noRot="1" noChangeArrowheads="1" noTextEdit="1"/>
          </p:cNvSpPr>
          <p:nvPr>
            <p:ph type="sldImg"/>
          </p:nvPr>
        </p:nvSpPr>
        <p:spPr>
          <a:ln/>
        </p:spPr>
      </p:sp>
      <p:sp>
        <p:nvSpPr>
          <p:cNvPr id="18944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2"/>
          <p:cNvSpPr>
            <a:spLocks noGrp="1" noRot="1" noChangeArrowheads="1" noTextEdit="1"/>
          </p:cNvSpPr>
          <p:nvPr>
            <p:ph type="sldImg"/>
          </p:nvPr>
        </p:nvSpPr>
        <p:spPr>
          <a:ln/>
        </p:spPr>
      </p:sp>
      <p:sp>
        <p:nvSpPr>
          <p:cNvPr id="19149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2"/>
          <p:cNvSpPr>
            <a:spLocks noGrp="1" noRot="1" noChangeArrowheads="1" noTextEdit="1"/>
          </p:cNvSpPr>
          <p:nvPr>
            <p:ph type="sldImg"/>
          </p:nvPr>
        </p:nvSpPr>
        <p:spPr>
          <a:ln/>
        </p:spPr>
      </p:sp>
      <p:sp>
        <p:nvSpPr>
          <p:cNvPr id="19353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2"/>
          <p:cNvSpPr>
            <a:spLocks noGrp="1" noRot="1" noChangeArrowheads="1" noTextEdit="1"/>
          </p:cNvSpPr>
          <p:nvPr>
            <p:ph type="sldImg"/>
          </p:nvPr>
        </p:nvSpPr>
        <p:spPr>
          <a:ln/>
        </p:spPr>
      </p:sp>
      <p:sp>
        <p:nvSpPr>
          <p:cNvPr id="19558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rrowheads="1" noTextEdit="1"/>
          </p:cNvSpPr>
          <p:nvPr>
            <p:ph type="sldImg"/>
          </p:nvPr>
        </p:nvSpPr>
        <p:spPr>
          <a:ln/>
        </p:spPr>
      </p:sp>
      <p:sp>
        <p:nvSpPr>
          <p:cNvPr id="3686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A9D31B6-EB47-473B-8898-66BFD542F35C}" type="datetimeFigureOut">
              <a:rPr lang="en-US"/>
              <a:pPr>
                <a:defRPr/>
              </a:pPr>
              <a:t>10/4/2012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857F71A-B27F-4492-931C-89303742CC5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2951DB1-1F73-4B33-ADE5-3DCD4958FAEF}" type="datetimeFigureOut">
              <a:rPr lang="en-US"/>
              <a:pPr>
                <a:defRPr/>
              </a:pPr>
              <a:t>10/4/2012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4049A49-34E2-4E16-8467-8D4A76B6B79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ECF2523-0163-4247-A69E-D02881F27FBF}" type="datetimeFigureOut">
              <a:rPr lang="en-US"/>
              <a:pPr>
                <a:defRPr/>
              </a:pPr>
              <a:t>10/4/2012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E042C24-95B7-48C5-9ED3-AE505D2A390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21C7B93-A448-4DE1-A58A-522EFA1715FD}" type="datetimeFigureOut">
              <a:rPr lang="en-US"/>
              <a:pPr>
                <a:defRPr/>
              </a:pPr>
              <a:t>10/4/2012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9A5470B-2D4D-4178-9F01-E5410F7DDF0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34F03F1-B3B0-4657-BA3A-B00C2E9F2D4C}" type="datetimeFigureOut">
              <a:rPr lang="en-US"/>
              <a:pPr>
                <a:defRPr/>
              </a:pPr>
              <a:t>10/4/2012</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B02D2A5-915A-445C-9E88-2EF082B3D91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0E10DBD-F01F-416C-8D2C-FDD4AA9EF4BF}" type="datetimeFigureOut">
              <a:rPr lang="en-US"/>
              <a:pPr>
                <a:defRPr/>
              </a:pPr>
              <a:t>10/4/2012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1044BF4-9ACD-49A4-9A17-3B280232E16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44336F9-0954-46C0-B11C-FB491278AD38}" type="datetimeFigureOut">
              <a:rPr lang="en-US"/>
              <a:pPr>
                <a:defRPr/>
              </a:pPr>
              <a:t>10/4/2012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5609CA1-8F91-4080-B4C4-60321DE4F40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02C835B-EA1A-4B70-A495-D3067B5AE6D7}" type="datetimeFigureOut">
              <a:rPr lang="en-US"/>
              <a:pPr>
                <a:defRPr/>
              </a:pPr>
              <a:t>10/4/2012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E3F2304-ED4D-4CB5-80E0-8881E0D395A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8006482-589B-4318-8775-3040B7EFAFAC}" type="datetimeFigureOut">
              <a:rPr lang="en-US"/>
              <a:pPr>
                <a:defRPr/>
              </a:pPr>
              <a:t>10/4/2012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48BCAE3-A707-48EB-82CC-C6FD7BF96D5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C:\Users\Owner\AppData\Local\Microsoft\Windows\Temporary Internet Files\Content.IE5\18X3X63O\MP900439472[1].jpg"/>
          <p:cNvPicPr>
            <a:picLocks noChangeAspect="1" noChangeArrowheads="1"/>
          </p:cNvPicPr>
          <p:nvPr userDrawn="1"/>
        </p:nvPicPr>
        <p:blipFill>
          <a:blip r:embed="rId17"/>
          <a:srcRect l="19667"/>
          <a:stretch>
            <a:fillRect/>
          </a:stretch>
        </p:blipFill>
        <p:spPr bwMode="auto">
          <a:xfrm>
            <a:off x="-1588" y="0"/>
            <a:ext cx="9145588" cy="6904038"/>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63"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61" r:id="rId12"/>
    <p:sldLayoutId id="2147483660" r:id="rId13"/>
    <p:sldLayoutId id="2147483659" r:id="rId14"/>
    <p:sldLayoutId id="2147483658" r:id="rId15"/>
  </p:sldLayoutIdLst>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bg1"/>
          </a:solidFill>
          <a:latin typeface="Segoe Print" pitchFamily="2" charset="0"/>
          <a:ea typeface="+mj-ea"/>
          <a:cs typeface="+mj-cs"/>
        </a:defRPr>
      </a:lvl1pPr>
      <a:lvl2pPr algn="ctr" rtl="0" eaLnBrk="0" fontAlgn="base" hangingPunct="0">
        <a:spcBef>
          <a:spcPct val="0"/>
        </a:spcBef>
        <a:spcAft>
          <a:spcPct val="0"/>
        </a:spcAft>
        <a:defRPr sz="4400">
          <a:solidFill>
            <a:schemeClr val="bg1"/>
          </a:solidFill>
          <a:latin typeface="Segoe Print" pitchFamily="2" charset="0"/>
        </a:defRPr>
      </a:lvl2pPr>
      <a:lvl3pPr algn="ctr" rtl="0" eaLnBrk="0" fontAlgn="base" hangingPunct="0">
        <a:spcBef>
          <a:spcPct val="0"/>
        </a:spcBef>
        <a:spcAft>
          <a:spcPct val="0"/>
        </a:spcAft>
        <a:defRPr sz="4400">
          <a:solidFill>
            <a:schemeClr val="bg1"/>
          </a:solidFill>
          <a:latin typeface="Segoe Print" pitchFamily="2" charset="0"/>
        </a:defRPr>
      </a:lvl3pPr>
      <a:lvl4pPr algn="ctr" rtl="0" eaLnBrk="0" fontAlgn="base" hangingPunct="0">
        <a:spcBef>
          <a:spcPct val="0"/>
        </a:spcBef>
        <a:spcAft>
          <a:spcPct val="0"/>
        </a:spcAft>
        <a:defRPr sz="4400">
          <a:solidFill>
            <a:schemeClr val="bg1"/>
          </a:solidFill>
          <a:latin typeface="Segoe Print" pitchFamily="2" charset="0"/>
        </a:defRPr>
      </a:lvl4pPr>
      <a:lvl5pPr algn="ctr" rtl="0" eaLnBrk="0" fontAlgn="base" hangingPunct="0">
        <a:spcBef>
          <a:spcPct val="0"/>
        </a:spcBef>
        <a:spcAft>
          <a:spcPct val="0"/>
        </a:spcAft>
        <a:defRPr sz="4400">
          <a:solidFill>
            <a:schemeClr val="bg1"/>
          </a:solidFill>
          <a:latin typeface="Segoe Print" pitchFamily="2" charset="0"/>
        </a:defRPr>
      </a:lvl5pPr>
      <a:lvl6pPr marL="457200" algn="ctr" rtl="0" fontAlgn="base">
        <a:spcBef>
          <a:spcPct val="0"/>
        </a:spcBef>
        <a:spcAft>
          <a:spcPct val="0"/>
        </a:spcAft>
        <a:defRPr sz="4400">
          <a:solidFill>
            <a:schemeClr val="bg1"/>
          </a:solidFill>
          <a:latin typeface="Segoe Print" pitchFamily="2" charset="0"/>
        </a:defRPr>
      </a:lvl6pPr>
      <a:lvl7pPr marL="914400" algn="ctr" rtl="0" fontAlgn="base">
        <a:spcBef>
          <a:spcPct val="0"/>
        </a:spcBef>
        <a:spcAft>
          <a:spcPct val="0"/>
        </a:spcAft>
        <a:defRPr sz="4400">
          <a:solidFill>
            <a:schemeClr val="bg1"/>
          </a:solidFill>
          <a:latin typeface="Segoe Print" pitchFamily="2" charset="0"/>
        </a:defRPr>
      </a:lvl7pPr>
      <a:lvl8pPr marL="1371600" algn="ctr" rtl="0" fontAlgn="base">
        <a:spcBef>
          <a:spcPct val="0"/>
        </a:spcBef>
        <a:spcAft>
          <a:spcPct val="0"/>
        </a:spcAft>
        <a:defRPr sz="4400">
          <a:solidFill>
            <a:schemeClr val="bg1"/>
          </a:solidFill>
          <a:latin typeface="Segoe Print" pitchFamily="2" charset="0"/>
        </a:defRPr>
      </a:lvl8pPr>
      <a:lvl9pPr marL="1828800" algn="ctr" rtl="0" fontAlgn="base">
        <a:spcBef>
          <a:spcPct val="0"/>
        </a:spcBef>
        <a:spcAft>
          <a:spcPct val="0"/>
        </a:spcAft>
        <a:defRPr sz="4400">
          <a:solidFill>
            <a:schemeClr val="bg1"/>
          </a:solidFill>
          <a:latin typeface="Segoe Print" pitchFamily="2"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Segoe Print" pitchFamily="2"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Segoe Print" pitchFamily="2"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Segoe Print" pitchFamily="2"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Segoe Print" pitchFamily="2"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Segoe Print"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2.xml"/><Relationship Id="rId5" Type="http://schemas.openxmlformats.org/officeDocument/2006/relationships/image" Target="../media/image35.png"/><Relationship Id="rId4" Type="http://schemas.openxmlformats.org/officeDocument/2006/relationships/image" Target="../media/image34.jpeg"/></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1.xml"/><Relationship Id="rId1" Type="http://schemas.openxmlformats.org/officeDocument/2006/relationships/slideLayout" Target="../slideLayouts/slideLayout14.xml"/><Relationship Id="rId4" Type="http://schemas.openxmlformats.org/officeDocument/2006/relationships/image" Target="../media/image49.jpeg"/></Relationships>
</file>

<file path=ppt/slides/_rels/slide5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3.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4.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6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6.xml"/><Relationship Id="rId1" Type="http://schemas.openxmlformats.org/officeDocument/2006/relationships/slideLayout" Target="../slideLayouts/slideLayout15.xml"/><Relationship Id="rId5" Type="http://schemas.openxmlformats.org/officeDocument/2006/relationships/image" Target="../media/image56.png"/><Relationship Id="rId4" Type="http://schemas.openxmlformats.org/officeDocument/2006/relationships/image" Target="../media/image55.png"/></Relationships>
</file>

<file path=ppt/slides/_rels/slide6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7.xml"/><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8.xml"/><Relationship Id="rId1" Type="http://schemas.openxmlformats.org/officeDocument/2006/relationships/slideLayout" Target="../slideLayouts/slideLayout15.xml"/><Relationship Id="rId4" Type="http://schemas.openxmlformats.org/officeDocument/2006/relationships/image" Target="../media/image59.jpeg"/></Relationships>
</file>

<file path=ppt/slides/_rels/slide6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62.xml"/><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63.xml"/><Relationship Id="rId1" Type="http://schemas.openxmlformats.org/officeDocument/2006/relationships/slideLayout" Target="../slideLayouts/slideLayout14.xml"/><Relationship Id="rId4" Type="http://schemas.openxmlformats.org/officeDocument/2006/relationships/image" Target="../media/image65.jpeg"/></Relationships>
</file>

<file path=ppt/slides/_rels/slide6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71.xml"/><Relationship Id="rId1" Type="http://schemas.openxmlformats.org/officeDocument/2006/relationships/slideLayout" Target="../slideLayouts/slideLayout12.xml"/><Relationship Id="rId5" Type="http://schemas.openxmlformats.org/officeDocument/2006/relationships/image" Target="../media/image75.png"/><Relationship Id="rId4" Type="http://schemas.openxmlformats.org/officeDocument/2006/relationships/image" Target="../media/image74.png"/></Relationships>
</file>

<file path=ppt/slides/_rels/slide76.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72.xml"/><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73.xml"/><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74.xml"/><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76.xml"/><Relationship Id="rId1" Type="http://schemas.openxmlformats.org/officeDocument/2006/relationships/slideLayout" Target="../slideLayouts/slideLayout12.xml"/><Relationship Id="rId5" Type="http://schemas.openxmlformats.org/officeDocument/2006/relationships/image" Target="../media/image82.jpeg"/><Relationship Id="rId4" Type="http://schemas.openxmlformats.org/officeDocument/2006/relationships/image" Target="../media/image81.jpe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a:xfrm>
            <a:off x="685800" y="1143000"/>
            <a:ext cx="7772400" cy="1470025"/>
          </a:xfrm>
        </p:spPr>
        <p:txBody>
          <a:bodyPr/>
          <a:lstStyle/>
          <a:p>
            <a:pPr eaLnBrk="1" hangingPunct="1"/>
            <a:r>
              <a:rPr lang="en-US" sz="4800" smtClean="0">
                <a:latin typeface="Arial Rounded MT Bold" pitchFamily="34" charset="0"/>
              </a:rPr>
              <a:t>Moving Hearts </a:t>
            </a:r>
            <a:br>
              <a:rPr lang="en-US" sz="4800" smtClean="0">
                <a:latin typeface="Arial Rounded MT Bold" pitchFamily="34" charset="0"/>
              </a:rPr>
            </a:br>
            <a:r>
              <a:rPr lang="en-US" sz="4800" smtClean="0">
                <a:latin typeface="Arial Rounded MT Bold" pitchFamily="34" charset="0"/>
              </a:rPr>
              <a:t>and Minds Upward</a:t>
            </a:r>
          </a:p>
        </p:txBody>
      </p:sp>
      <p:sp>
        <p:nvSpPr>
          <p:cNvPr id="18434" name="Subtitle 2"/>
          <p:cNvSpPr>
            <a:spLocks noGrp="1"/>
          </p:cNvSpPr>
          <p:nvPr>
            <p:ph type="subTitle" idx="1"/>
          </p:nvPr>
        </p:nvSpPr>
        <p:spPr>
          <a:xfrm>
            <a:off x="1371600" y="2971800"/>
            <a:ext cx="6400800" cy="1752600"/>
          </a:xfrm>
        </p:spPr>
        <p:txBody>
          <a:bodyPr/>
          <a:lstStyle/>
          <a:p>
            <a:pPr eaLnBrk="1" hangingPunct="1"/>
            <a:r>
              <a:rPr lang="en-US" sz="4000" smtClean="0">
                <a:solidFill>
                  <a:srgbClr val="898989"/>
                </a:solidFill>
                <a:latin typeface="Arial Rounded MT Bold" pitchFamily="34" charset="0"/>
              </a:rPr>
              <a:t>Adventist Education</a:t>
            </a:r>
          </a:p>
        </p:txBody>
      </p:sp>
      <p:pic>
        <p:nvPicPr>
          <p:cNvPr id="18435" name="Picture 6" descr="410_nad_logomark_300ppi_jou copy"/>
          <p:cNvPicPr>
            <a:picLocks noChangeAspect="1" noChangeArrowheads="1"/>
          </p:cNvPicPr>
          <p:nvPr/>
        </p:nvPicPr>
        <p:blipFill>
          <a:blip r:embed="rId3"/>
          <a:srcRect/>
          <a:stretch>
            <a:fillRect/>
          </a:stretch>
        </p:blipFill>
        <p:spPr bwMode="auto">
          <a:xfrm>
            <a:off x="2819400" y="4495800"/>
            <a:ext cx="3557588" cy="14462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p:cNvSpPr>
          <p:nvPr>
            <p:ph type="title"/>
          </p:nvPr>
        </p:nvSpPr>
        <p:spPr>
          <a:xfrm>
            <a:off x="457200" y="152400"/>
            <a:ext cx="8229600" cy="792163"/>
          </a:xfrm>
        </p:spPr>
        <p:txBody>
          <a:bodyPr/>
          <a:lstStyle/>
          <a:p>
            <a:r>
              <a:rPr lang="en-US" sz="3600" smtClean="0">
                <a:latin typeface="Arial Rounded MT Bold" pitchFamily="34" charset="0"/>
              </a:rPr>
              <a:t>History of Adventist Education</a:t>
            </a:r>
          </a:p>
        </p:txBody>
      </p:sp>
      <p:sp>
        <p:nvSpPr>
          <p:cNvPr id="35842" name="Rectangle 3"/>
          <p:cNvSpPr>
            <a:spLocks noGrp="1"/>
          </p:cNvSpPr>
          <p:nvPr>
            <p:ph type="body" idx="1"/>
          </p:nvPr>
        </p:nvSpPr>
        <p:spPr>
          <a:xfrm>
            <a:off x="457200" y="1143000"/>
            <a:ext cx="8229600" cy="5181600"/>
          </a:xfrm>
        </p:spPr>
        <p:txBody>
          <a:bodyPr/>
          <a:lstStyle/>
          <a:p>
            <a:pPr>
              <a:lnSpc>
                <a:spcPct val="90000"/>
              </a:lnSpc>
            </a:pPr>
            <a:r>
              <a:rPr lang="en-US" sz="2800" smtClean="0">
                <a:latin typeface="Arial Rounded MT Bold" pitchFamily="34" charset="0"/>
              </a:rPr>
              <a:t>“This embraces more than merely having a knowledge of books. It takes in everything that is good, virtuous, righteous, and holy. It comprehends the practice of temperance, godliness, brotherly kindness, and love to God, and to each other. In order to attain this object, the </a:t>
            </a:r>
            <a:r>
              <a:rPr lang="en-US" sz="2800" u="sng" smtClean="0">
                <a:latin typeface="Arial Rounded MT Bold" pitchFamily="34" charset="0"/>
              </a:rPr>
              <a:t>physical</a:t>
            </a:r>
            <a:r>
              <a:rPr lang="en-US" sz="2800" smtClean="0">
                <a:latin typeface="Arial Rounded MT Bold" pitchFamily="34" charset="0"/>
              </a:rPr>
              <a:t>, </a:t>
            </a:r>
            <a:r>
              <a:rPr lang="en-US" sz="2800" u="sng" smtClean="0">
                <a:latin typeface="Arial Rounded MT Bold" pitchFamily="34" charset="0"/>
              </a:rPr>
              <a:t>mental</a:t>
            </a:r>
            <a:r>
              <a:rPr lang="en-US" sz="2800" smtClean="0">
                <a:latin typeface="Arial Rounded MT Bold" pitchFamily="34" charset="0"/>
              </a:rPr>
              <a:t>, </a:t>
            </a:r>
            <a:r>
              <a:rPr lang="en-US" sz="2800" u="sng" smtClean="0">
                <a:latin typeface="Arial Rounded MT Bold" pitchFamily="34" charset="0"/>
              </a:rPr>
              <a:t>moral</a:t>
            </a:r>
            <a:r>
              <a:rPr lang="en-US" sz="2800" smtClean="0">
                <a:latin typeface="Arial Rounded MT Bold" pitchFamily="34" charset="0"/>
              </a:rPr>
              <a:t>, and </a:t>
            </a:r>
            <a:r>
              <a:rPr lang="en-US" sz="2800" u="sng" smtClean="0">
                <a:latin typeface="Arial Rounded MT Bold" pitchFamily="34" charset="0"/>
              </a:rPr>
              <a:t>religious</a:t>
            </a:r>
            <a:r>
              <a:rPr lang="en-US" sz="2800" smtClean="0">
                <a:latin typeface="Arial Rounded MT Bold" pitchFamily="34" charset="0"/>
              </a:rPr>
              <a:t> education of children must have attention.”</a:t>
            </a:r>
            <a:r>
              <a:rPr lang="en-US" smtClean="0">
                <a:latin typeface="Arial Rounded MT Bold" pitchFamily="34" charset="0"/>
              </a:rPr>
              <a:t> </a:t>
            </a:r>
            <a:br>
              <a:rPr lang="en-US" smtClean="0">
                <a:latin typeface="Arial Rounded MT Bold" pitchFamily="34" charset="0"/>
              </a:rPr>
            </a:br>
            <a:r>
              <a:rPr lang="en-US" smtClean="0">
                <a:latin typeface="Arial Rounded MT Bold" pitchFamily="34" charset="0"/>
              </a:rPr>
              <a:t/>
            </a:r>
            <a:br>
              <a:rPr lang="en-US" smtClean="0">
                <a:latin typeface="Arial Rounded MT Bold" pitchFamily="34" charset="0"/>
              </a:rPr>
            </a:br>
            <a:r>
              <a:rPr lang="en-US" smtClean="0">
                <a:latin typeface="Arial Rounded MT Bold" pitchFamily="34" charset="0"/>
              </a:rPr>
              <a:t/>
            </a:r>
            <a:br>
              <a:rPr lang="en-US" smtClean="0">
                <a:latin typeface="Arial Rounded MT Bold" pitchFamily="34" charset="0"/>
              </a:rPr>
            </a:br>
            <a:r>
              <a:rPr lang="en-US" sz="2000" i="1" smtClean="0">
                <a:latin typeface="Arial Rounded MT Bold" pitchFamily="34" charset="0"/>
              </a:rPr>
              <a:t>(Proper Education, September 1, 1872)</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4"/>
          <p:cNvSpPr>
            <a:spLocks noGrp="1"/>
          </p:cNvSpPr>
          <p:nvPr>
            <p:ph type="title" idx="4294967295"/>
          </p:nvPr>
        </p:nvSpPr>
        <p:spPr>
          <a:xfrm>
            <a:off x="457200" y="304800"/>
            <a:ext cx="8229600" cy="530225"/>
          </a:xfrm>
        </p:spPr>
        <p:txBody>
          <a:bodyPr anchor="b"/>
          <a:lstStyle/>
          <a:p>
            <a:pPr eaLnBrk="1" hangingPunct="1"/>
            <a:r>
              <a:rPr lang="en-US" sz="3600" smtClean="0">
                <a:latin typeface="Arial Rounded MT Bold" pitchFamily="34" charset="0"/>
              </a:rPr>
              <a:t>History of Adventist Education</a:t>
            </a:r>
          </a:p>
        </p:txBody>
      </p:sp>
      <p:pic>
        <p:nvPicPr>
          <p:cNvPr id="37890" name="Picture 6" descr="P005762_Battle_Creek_Academy_001_big-1903"/>
          <p:cNvPicPr>
            <a:picLocks noChangeAspect="1" noChangeArrowheads="1"/>
          </p:cNvPicPr>
          <p:nvPr>
            <p:ph sz="half" idx="4294967295"/>
          </p:nvPr>
        </p:nvPicPr>
        <p:blipFill>
          <a:blip r:embed="rId3">
            <a:lum bright="18000" contrast="12000"/>
          </a:blip>
          <a:srcRect/>
          <a:stretch>
            <a:fillRect/>
          </a:stretch>
        </p:blipFill>
        <p:spPr>
          <a:xfrm>
            <a:off x="457200" y="1752600"/>
            <a:ext cx="4516438" cy="4386263"/>
          </a:xfrm>
        </p:spPr>
      </p:pic>
      <p:sp>
        <p:nvSpPr>
          <p:cNvPr id="37891" name="Rectangle 7"/>
          <p:cNvSpPr>
            <a:spLocks noGrp="1"/>
          </p:cNvSpPr>
          <p:nvPr>
            <p:ph type="body" sz="half" idx="4294967295"/>
          </p:nvPr>
        </p:nvSpPr>
        <p:spPr>
          <a:xfrm>
            <a:off x="5200650" y="1676400"/>
            <a:ext cx="3373438" cy="4267200"/>
          </a:xfrm>
        </p:spPr>
        <p:txBody>
          <a:bodyPr/>
          <a:lstStyle/>
          <a:p>
            <a:pPr marL="273050" indent="-273050" eaLnBrk="1" hangingPunct="1"/>
            <a:r>
              <a:rPr lang="en-US" sz="2400" b="1" smtClean="0">
                <a:latin typeface="Arial Rounded MT Bold" pitchFamily="34" charset="0"/>
              </a:rPr>
              <a:t>1874</a:t>
            </a:r>
          </a:p>
          <a:p>
            <a:pPr marL="574675" lvl="1" indent="-273050" eaLnBrk="1" hangingPunct="1"/>
            <a:r>
              <a:rPr lang="en-US" sz="2400" smtClean="0">
                <a:latin typeface="Arial Rounded MT Bold" pitchFamily="34" charset="0"/>
              </a:rPr>
              <a:t>Battle Creek College, the first Adventist college opens.</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p:cNvSpPr>
          <p:nvPr>
            <p:ph type="title" idx="4294967295"/>
          </p:nvPr>
        </p:nvSpPr>
        <p:spPr>
          <a:xfrm>
            <a:off x="457200" y="381000"/>
            <a:ext cx="8229600" cy="487363"/>
          </a:xfrm>
        </p:spPr>
        <p:txBody>
          <a:bodyPr anchor="b"/>
          <a:lstStyle/>
          <a:p>
            <a:pPr eaLnBrk="1" hangingPunct="1"/>
            <a:r>
              <a:rPr lang="en-US" sz="3600" smtClean="0">
                <a:latin typeface="Arial Rounded MT Bold" pitchFamily="34" charset="0"/>
              </a:rPr>
              <a:t>History of Adventist Education</a:t>
            </a:r>
          </a:p>
        </p:txBody>
      </p:sp>
      <p:sp>
        <p:nvSpPr>
          <p:cNvPr id="39938" name="Rectangle 5"/>
          <p:cNvSpPr>
            <a:spLocks noGrp="1"/>
          </p:cNvSpPr>
          <p:nvPr>
            <p:ph type="body" sz="half" idx="4294967295"/>
          </p:nvPr>
        </p:nvSpPr>
        <p:spPr>
          <a:xfrm>
            <a:off x="5314950" y="1600200"/>
            <a:ext cx="3600450" cy="4267200"/>
          </a:xfrm>
        </p:spPr>
        <p:txBody>
          <a:bodyPr/>
          <a:lstStyle/>
          <a:p>
            <a:pPr marL="273050" indent="-273050" eaLnBrk="1" hangingPunct="1"/>
            <a:r>
              <a:rPr lang="en-US" sz="2400" b="1" smtClean="0">
                <a:latin typeface="Arial Rounded MT Bold" pitchFamily="34" charset="0"/>
              </a:rPr>
              <a:t>1882</a:t>
            </a:r>
          </a:p>
          <a:p>
            <a:pPr marL="574675" lvl="1" indent="-273050" eaLnBrk="1" hangingPunct="1"/>
            <a:r>
              <a:rPr lang="en-US" sz="2400" smtClean="0">
                <a:latin typeface="Arial Rounded MT Bold" pitchFamily="34" charset="0"/>
              </a:rPr>
              <a:t>Healdsburg College in California is the second Adventist college to open.  The name was later changed to Pacific Union College and the school was moved to Angwin.</a:t>
            </a:r>
          </a:p>
        </p:txBody>
      </p:sp>
      <p:pic>
        <p:nvPicPr>
          <p:cNvPr id="39939" name="Picture 10" descr="P005965_Heraldsburg_College_002_big-1895"/>
          <p:cNvPicPr>
            <a:picLocks noChangeAspect="1" noChangeArrowheads="1"/>
          </p:cNvPicPr>
          <p:nvPr>
            <p:ph sz="half" idx="4294967295"/>
          </p:nvPr>
        </p:nvPicPr>
        <p:blipFill>
          <a:blip r:embed="rId3"/>
          <a:srcRect/>
          <a:stretch>
            <a:fillRect/>
          </a:stretch>
        </p:blipFill>
        <p:spPr>
          <a:xfrm>
            <a:off x="455613" y="1582738"/>
            <a:ext cx="4802187" cy="3937000"/>
          </a:xfr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p:cNvSpPr>
          <p:nvPr>
            <p:ph type="title" idx="4294967295"/>
          </p:nvPr>
        </p:nvSpPr>
        <p:spPr>
          <a:xfrm>
            <a:off x="457200" y="381000"/>
            <a:ext cx="8229600" cy="487363"/>
          </a:xfrm>
        </p:spPr>
        <p:txBody>
          <a:bodyPr anchor="b"/>
          <a:lstStyle/>
          <a:p>
            <a:pPr eaLnBrk="1" hangingPunct="1"/>
            <a:r>
              <a:rPr lang="en-US" sz="3600" smtClean="0">
                <a:latin typeface="Arial Rounded MT Bold" pitchFamily="34" charset="0"/>
              </a:rPr>
              <a:t>History of Adventist Education</a:t>
            </a:r>
          </a:p>
        </p:txBody>
      </p:sp>
      <p:sp>
        <p:nvSpPr>
          <p:cNvPr id="41986" name="Rectangle 4"/>
          <p:cNvSpPr>
            <a:spLocks noGrp="1"/>
          </p:cNvSpPr>
          <p:nvPr>
            <p:ph type="body" sz="half" idx="4294967295"/>
          </p:nvPr>
        </p:nvSpPr>
        <p:spPr>
          <a:xfrm>
            <a:off x="762000" y="1066800"/>
            <a:ext cx="3373438" cy="4267200"/>
          </a:xfrm>
        </p:spPr>
        <p:txBody>
          <a:bodyPr/>
          <a:lstStyle/>
          <a:p>
            <a:pPr marL="273050" indent="-273050" eaLnBrk="1" hangingPunct="1">
              <a:lnSpc>
                <a:spcPct val="80000"/>
              </a:lnSpc>
            </a:pPr>
            <a:r>
              <a:rPr lang="en-US" sz="2400" b="1" smtClean="0">
                <a:latin typeface="Arial Rounded MT Bold" pitchFamily="34" charset="0"/>
              </a:rPr>
              <a:t>1883</a:t>
            </a:r>
          </a:p>
          <a:p>
            <a:pPr marL="574675" lvl="1" indent="-273050" eaLnBrk="1" hangingPunct="1">
              <a:lnSpc>
                <a:spcPct val="80000"/>
              </a:lnSpc>
            </a:pPr>
            <a:r>
              <a:rPr lang="en-US" sz="2000" smtClean="0">
                <a:latin typeface="Arial Rounded MT Bold" pitchFamily="34" charset="0"/>
              </a:rPr>
              <a:t>School of nursing opens at Battle Creek Sanitarium under Dr. John Harvey Kellogg.</a:t>
            </a:r>
            <a:br>
              <a:rPr lang="en-US" sz="2000" smtClean="0">
                <a:latin typeface="Arial Rounded MT Bold" pitchFamily="34" charset="0"/>
              </a:rPr>
            </a:br>
            <a:endParaRPr lang="en-US" sz="2000" smtClean="0">
              <a:latin typeface="Arial Rounded MT Bold" pitchFamily="34" charset="0"/>
            </a:endParaRPr>
          </a:p>
          <a:p>
            <a:pPr marL="273050" indent="-273050" eaLnBrk="1" hangingPunct="1">
              <a:lnSpc>
                <a:spcPct val="80000"/>
              </a:lnSpc>
            </a:pPr>
            <a:r>
              <a:rPr lang="en-US" sz="2400" b="1" smtClean="0">
                <a:latin typeface="Arial Rounded MT Bold" pitchFamily="34" charset="0"/>
              </a:rPr>
              <a:t>1895</a:t>
            </a:r>
          </a:p>
          <a:p>
            <a:pPr marL="574675" lvl="1" indent="-273050" eaLnBrk="1" hangingPunct="1">
              <a:lnSpc>
                <a:spcPct val="80000"/>
              </a:lnSpc>
            </a:pPr>
            <a:r>
              <a:rPr lang="en-US" sz="2000" smtClean="0">
                <a:latin typeface="Arial Rounded MT Bold" pitchFamily="34" charset="0"/>
              </a:rPr>
              <a:t>Battle Creek Sanitarium establishes the first Adventist School of medicine, American Medical Missionary College, with John Harvey Kellogg as president. </a:t>
            </a:r>
          </a:p>
        </p:txBody>
      </p:sp>
      <p:pic>
        <p:nvPicPr>
          <p:cNvPr id="41987" name="Picture 6" descr="P005039_Medical_Students_BC_big-1900s"/>
          <p:cNvPicPr>
            <a:picLocks noChangeAspect="1" noChangeArrowheads="1"/>
          </p:cNvPicPr>
          <p:nvPr/>
        </p:nvPicPr>
        <p:blipFill>
          <a:blip r:embed="rId3">
            <a:lum bright="18000" contrast="6000"/>
          </a:blip>
          <a:srcRect/>
          <a:stretch>
            <a:fillRect/>
          </a:stretch>
        </p:blipFill>
        <p:spPr bwMode="auto">
          <a:xfrm>
            <a:off x="4572000" y="3429000"/>
            <a:ext cx="3962400" cy="2736850"/>
          </a:xfrm>
          <a:prstGeom prst="rect">
            <a:avLst/>
          </a:prstGeom>
          <a:noFill/>
          <a:ln w="9525">
            <a:noFill/>
            <a:miter lim="800000"/>
            <a:headEnd/>
            <a:tailEnd/>
          </a:ln>
        </p:spPr>
      </p:pic>
      <p:pic>
        <p:nvPicPr>
          <p:cNvPr id="41988" name="Picture 7" descr="768px-John_Harvey_Kellogg_ggbain_15047"/>
          <p:cNvPicPr>
            <a:picLocks noChangeAspect="1" noChangeArrowheads="1"/>
          </p:cNvPicPr>
          <p:nvPr/>
        </p:nvPicPr>
        <p:blipFill>
          <a:blip r:embed="rId4">
            <a:lum bright="6000"/>
          </a:blip>
          <a:srcRect/>
          <a:stretch>
            <a:fillRect/>
          </a:stretch>
        </p:blipFill>
        <p:spPr bwMode="auto">
          <a:xfrm>
            <a:off x="6553200" y="914400"/>
            <a:ext cx="1771650" cy="2362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6" descr="Morning_Star-1"/>
          <p:cNvPicPr>
            <a:picLocks noChangeAspect="1" noChangeArrowheads="1"/>
          </p:cNvPicPr>
          <p:nvPr/>
        </p:nvPicPr>
        <p:blipFill>
          <a:blip r:embed="rId3">
            <a:lum bright="12000"/>
          </a:blip>
          <a:srcRect/>
          <a:stretch>
            <a:fillRect/>
          </a:stretch>
        </p:blipFill>
        <p:spPr bwMode="auto">
          <a:xfrm>
            <a:off x="457200" y="914400"/>
            <a:ext cx="8229600" cy="5473700"/>
          </a:xfrm>
          <a:prstGeom prst="rect">
            <a:avLst/>
          </a:prstGeom>
          <a:noFill/>
          <a:ln w="9525">
            <a:noFill/>
            <a:miter lim="800000"/>
            <a:headEnd/>
            <a:tailEnd/>
          </a:ln>
        </p:spPr>
      </p:pic>
      <p:sp>
        <p:nvSpPr>
          <p:cNvPr id="44034" name="Rectangle 4"/>
          <p:cNvSpPr>
            <a:spLocks noGrp="1"/>
          </p:cNvSpPr>
          <p:nvPr>
            <p:ph type="title" idx="4294967295"/>
          </p:nvPr>
        </p:nvSpPr>
        <p:spPr>
          <a:xfrm>
            <a:off x="457200" y="228600"/>
            <a:ext cx="8229600" cy="609600"/>
          </a:xfrm>
        </p:spPr>
        <p:txBody>
          <a:bodyPr anchor="b"/>
          <a:lstStyle/>
          <a:p>
            <a:pPr eaLnBrk="1" hangingPunct="1"/>
            <a:r>
              <a:rPr lang="en-US" sz="3600" smtClean="0">
                <a:latin typeface="Arial Rounded MT Bold" pitchFamily="34" charset="0"/>
              </a:rPr>
              <a:t>History of Adventist Education</a:t>
            </a:r>
          </a:p>
        </p:txBody>
      </p:sp>
      <p:sp>
        <p:nvSpPr>
          <p:cNvPr id="44035" name="Text Box 9"/>
          <p:cNvSpPr txBox="1">
            <a:spLocks noChangeArrowheads="1"/>
          </p:cNvSpPr>
          <p:nvPr/>
        </p:nvSpPr>
        <p:spPr bwMode="auto">
          <a:xfrm>
            <a:off x="457200" y="5791200"/>
            <a:ext cx="8229600" cy="641350"/>
          </a:xfrm>
          <a:prstGeom prst="rect">
            <a:avLst/>
          </a:prstGeom>
          <a:solidFill>
            <a:srgbClr val="000000">
              <a:alpha val="59999"/>
            </a:srgbClr>
          </a:solidFill>
          <a:ln w="9525">
            <a:noFill/>
            <a:miter lim="800000"/>
            <a:headEnd/>
            <a:tailEnd/>
          </a:ln>
        </p:spPr>
        <p:txBody>
          <a:bodyPr>
            <a:spAutoFit/>
          </a:bodyPr>
          <a:lstStyle/>
          <a:p>
            <a:pPr algn="ctr">
              <a:spcBef>
                <a:spcPct val="50000"/>
              </a:spcBef>
            </a:pPr>
            <a:r>
              <a:rPr lang="en-US" b="1">
                <a:solidFill>
                  <a:schemeClr val="bg1"/>
                </a:solidFill>
              </a:rPr>
              <a:t>The Morning Star, on which James E. White </a:t>
            </a:r>
            <a:r>
              <a:rPr lang="en-US" i="1">
                <a:solidFill>
                  <a:schemeClr val="bg1"/>
                </a:solidFill>
              </a:rPr>
              <a:t>(son of James &amp; Ellen White)</a:t>
            </a:r>
            <a:r>
              <a:rPr lang="en-US" b="1">
                <a:solidFill>
                  <a:schemeClr val="bg1"/>
                </a:solidFill>
              </a:rPr>
              <a:t> established the first Adventist school for African-Americans in 1895.</a:t>
            </a:r>
          </a:p>
        </p:txBody>
      </p:sp>
      <p:pic>
        <p:nvPicPr>
          <p:cNvPr id="44036" name="Picture 7" descr="James_Edson_White"/>
          <p:cNvPicPr>
            <a:picLocks noChangeAspect="1" noChangeArrowheads="1"/>
          </p:cNvPicPr>
          <p:nvPr/>
        </p:nvPicPr>
        <p:blipFill>
          <a:blip r:embed="rId4"/>
          <a:srcRect/>
          <a:stretch>
            <a:fillRect/>
          </a:stretch>
        </p:blipFill>
        <p:spPr bwMode="auto">
          <a:xfrm>
            <a:off x="609600" y="1085850"/>
            <a:ext cx="1781175" cy="21907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p:cNvSpPr>
          <p:nvPr>
            <p:ph type="title" idx="4294967295"/>
          </p:nvPr>
        </p:nvSpPr>
        <p:spPr>
          <a:xfrm>
            <a:off x="457200" y="274638"/>
            <a:ext cx="8229600" cy="563562"/>
          </a:xfrm>
        </p:spPr>
        <p:txBody>
          <a:bodyPr anchor="b"/>
          <a:lstStyle/>
          <a:p>
            <a:pPr eaLnBrk="1" hangingPunct="1"/>
            <a:r>
              <a:rPr lang="en-US" sz="3600" smtClean="0">
                <a:latin typeface="Arial Rounded MT Bold" pitchFamily="34" charset="0"/>
              </a:rPr>
              <a:t>History of Adventist Education</a:t>
            </a:r>
          </a:p>
        </p:txBody>
      </p:sp>
      <p:sp>
        <p:nvSpPr>
          <p:cNvPr id="46082" name="Rectangle 5"/>
          <p:cNvSpPr>
            <a:spLocks noGrp="1"/>
          </p:cNvSpPr>
          <p:nvPr>
            <p:ph type="body" sz="half" idx="4294967295"/>
          </p:nvPr>
        </p:nvSpPr>
        <p:spPr>
          <a:xfrm>
            <a:off x="4641850" y="1600200"/>
            <a:ext cx="4044950" cy="4525963"/>
          </a:xfrm>
        </p:spPr>
        <p:txBody>
          <a:bodyPr/>
          <a:lstStyle/>
          <a:p>
            <a:pPr marL="273050" indent="-273050" eaLnBrk="1" hangingPunct="1"/>
            <a:r>
              <a:rPr lang="en-US" sz="2400" b="1" smtClean="0">
                <a:latin typeface="Arial Rounded MT Bold" pitchFamily="34" charset="0"/>
              </a:rPr>
              <a:t>1897</a:t>
            </a:r>
          </a:p>
          <a:p>
            <a:pPr marL="574675" lvl="1" indent="-273050" eaLnBrk="1" hangingPunct="1"/>
            <a:r>
              <a:rPr lang="en-US" sz="2000" smtClean="0">
                <a:latin typeface="Arial Rounded MT Bold" pitchFamily="34" charset="0"/>
              </a:rPr>
              <a:t>Avondale College in Australia opens.</a:t>
            </a:r>
            <a:br>
              <a:rPr lang="en-US" sz="2000" smtClean="0">
                <a:latin typeface="Arial Rounded MT Bold" pitchFamily="34" charset="0"/>
              </a:rPr>
            </a:br>
            <a:endParaRPr lang="en-US" sz="2000" smtClean="0">
              <a:latin typeface="Arial Rounded MT Bold" pitchFamily="34" charset="0"/>
            </a:endParaRPr>
          </a:p>
          <a:p>
            <a:pPr marL="273050" indent="-273050" eaLnBrk="1" hangingPunct="1"/>
            <a:r>
              <a:rPr lang="en-US" sz="2400" b="1" smtClean="0">
                <a:latin typeface="Arial Rounded MT Bold" pitchFamily="34" charset="0"/>
              </a:rPr>
              <a:t>1900</a:t>
            </a:r>
          </a:p>
          <a:p>
            <a:pPr marL="574675" lvl="1" indent="-273050" eaLnBrk="1" hangingPunct="1"/>
            <a:r>
              <a:rPr lang="en-US" sz="2000" smtClean="0">
                <a:latin typeface="Arial Rounded MT Bold" pitchFamily="34" charset="0"/>
              </a:rPr>
              <a:t>220 Adventist elementary schools in North America.</a:t>
            </a:r>
          </a:p>
        </p:txBody>
      </p:sp>
      <p:pic>
        <p:nvPicPr>
          <p:cNvPr id="46083" name="Picture 6" descr="Avondale"/>
          <p:cNvPicPr>
            <a:picLocks noChangeAspect="1" noChangeArrowheads="1"/>
          </p:cNvPicPr>
          <p:nvPr>
            <p:ph sz="half" idx="4294967295"/>
          </p:nvPr>
        </p:nvPicPr>
        <p:blipFill>
          <a:blip r:embed="rId3"/>
          <a:srcRect/>
          <a:stretch>
            <a:fillRect/>
          </a:stretch>
        </p:blipFill>
        <p:spPr>
          <a:xfrm>
            <a:off x="457200" y="2249488"/>
            <a:ext cx="4044950" cy="3225800"/>
          </a:xfr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p:cNvSpPr>
          <p:nvPr>
            <p:ph type="title" idx="4294967295"/>
          </p:nvPr>
        </p:nvSpPr>
        <p:spPr>
          <a:xfrm>
            <a:off x="457200" y="381000"/>
            <a:ext cx="8229600" cy="487363"/>
          </a:xfrm>
        </p:spPr>
        <p:txBody>
          <a:bodyPr anchor="b"/>
          <a:lstStyle/>
          <a:p>
            <a:pPr eaLnBrk="1" hangingPunct="1"/>
            <a:r>
              <a:rPr lang="en-US" sz="3600" smtClean="0">
                <a:latin typeface="Arial Rounded MT Bold" pitchFamily="34" charset="0"/>
              </a:rPr>
              <a:t>History of Adventist Education</a:t>
            </a:r>
          </a:p>
        </p:txBody>
      </p:sp>
      <p:sp>
        <p:nvSpPr>
          <p:cNvPr id="48130" name="Rectangle 5"/>
          <p:cNvSpPr>
            <a:spLocks noGrp="1"/>
          </p:cNvSpPr>
          <p:nvPr>
            <p:ph type="body" sz="half" idx="4294967295"/>
          </p:nvPr>
        </p:nvSpPr>
        <p:spPr>
          <a:xfrm>
            <a:off x="4641850" y="1600200"/>
            <a:ext cx="4044950" cy="4525963"/>
          </a:xfrm>
        </p:spPr>
        <p:txBody>
          <a:bodyPr/>
          <a:lstStyle/>
          <a:p>
            <a:pPr marL="273050" indent="-273050" eaLnBrk="1" hangingPunct="1"/>
            <a:r>
              <a:rPr lang="en-US" sz="2400" b="1" smtClean="0">
                <a:latin typeface="Arial Rounded MT Bold" pitchFamily="34" charset="0"/>
              </a:rPr>
              <a:t>1903</a:t>
            </a:r>
          </a:p>
          <a:p>
            <a:pPr marL="574675" lvl="1" indent="-273050" eaLnBrk="1" hangingPunct="1"/>
            <a:r>
              <a:rPr lang="en-US" sz="2000" smtClean="0">
                <a:latin typeface="Arial Rounded MT Bold" pitchFamily="34" charset="0"/>
              </a:rPr>
              <a:t>Ellen White publishes </a:t>
            </a:r>
            <a:r>
              <a:rPr lang="en-US" sz="2000" b="1" i="1" smtClean="0">
                <a:latin typeface="Arial Rounded MT Bold" pitchFamily="34" charset="0"/>
              </a:rPr>
              <a:t>Education</a:t>
            </a:r>
            <a:r>
              <a:rPr lang="en-US" sz="2000" smtClean="0">
                <a:latin typeface="Arial Rounded MT Bold" pitchFamily="34" charset="0"/>
              </a:rPr>
              <a:t>, the leading Adventist book on education. It becomes a top source for college classes on principles of Christian education.</a:t>
            </a:r>
          </a:p>
        </p:txBody>
      </p:sp>
      <p:pic>
        <p:nvPicPr>
          <p:cNvPr id="48131" name="Picture 6" descr="education-hc"/>
          <p:cNvPicPr>
            <a:picLocks noChangeAspect="1" noChangeArrowheads="1"/>
          </p:cNvPicPr>
          <p:nvPr/>
        </p:nvPicPr>
        <p:blipFill>
          <a:blip r:embed="rId3"/>
          <a:srcRect/>
          <a:stretch>
            <a:fillRect/>
          </a:stretch>
        </p:blipFill>
        <p:spPr bwMode="auto">
          <a:xfrm>
            <a:off x="1844675" y="1752600"/>
            <a:ext cx="2813050" cy="4381500"/>
          </a:xfrm>
          <a:prstGeom prst="rect">
            <a:avLst/>
          </a:prstGeom>
          <a:noFill/>
          <a:ln w="9525">
            <a:noFill/>
            <a:miter lim="800000"/>
            <a:headEnd/>
            <a:tailEnd/>
          </a:ln>
        </p:spPr>
      </p:pic>
      <p:pic>
        <p:nvPicPr>
          <p:cNvPr id="48132" name="Picture 7" descr="WhiteEllenG002_big"/>
          <p:cNvPicPr>
            <a:picLocks noChangeAspect="1" noChangeArrowheads="1"/>
          </p:cNvPicPr>
          <p:nvPr/>
        </p:nvPicPr>
        <p:blipFill>
          <a:blip r:embed="rId4">
            <a:lum bright="18000"/>
          </a:blip>
          <a:srcRect/>
          <a:stretch>
            <a:fillRect/>
          </a:stretch>
        </p:blipFill>
        <p:spPr bwMode="auto">
          <a:xfrm>
            <a:off x="228600" y="990600"/>
            <a:ext cx="2201863" cy="2743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p:cNvSpPr>
          <p:nvPr>
            <p:ph type="title" idx="4294967295"/>
          </p:nvPr>
        </p:nvSpPr>
        <p:spPr>
          <a:xfrm>
            <a:off x="457200" y="381000"/>
            <a:ext cx="8229600" cy="487363"/>
          </a:xfrm>
        </p:spPr>
        <p:txBody>
          <a:bodyPr anchor="b"/>
          <a:lstStyle/>
          <a:p>
            <a:pPr eaLnBrk="1" hangingPunct="1"/>
            <a:r>
              <a:rPr lang="en-US" sz="3600" smtClean="0">
                <a:latin typeface="Arial Rounded MT Bold" pitchFamily="34" charset="0"/>
              </a:rPr>
              <a:t>History of Adventist Education</a:t>
            </a:r>
          </a:p>
        </p:txBody>
      </p:sp>
      <p:sp>
        <p:nvSpPr>
          <p:cNvPr id="50178" name="Rectangle 5"/>
          <p:cNvSpPr>
            <a:spLocks noGrp="1"/>
          </p:cNvSpPr>
          <p:nvPr>
            <p:ph type="body" sz="half" idx="4294967295"/>
          </p:nvPr>
        </p:nvSpPr>
        <p:spPr>
          <a:xfrm>
            <a:off x="2895600" y="1371600"/>
            <a:ext cx="5943600" cy="4664075"/>
          </a:xfrm>
        </p:spPr>
        <p:txBody>
          <a:bodyPr/>
          <a:lstStyle/>
          <a:p>
            <a:pPr marL="273050" indent="-273050" eaLnBrk="1" hangingPunct="1">
              <a:lnSpc>
                <a:spcPct val="80000"/>
              </a:lnSpc>
            </a:pPr>
            <a:r>
              <a:rPr lang="en-US" sz="2400" smtClean="0">
                <a:latin typeface="Arial Rounded MT Bold" pitchFamily="34" charset="0"/>
              </a:rPr>
              <a:t>“True education means more than the pursual of a certain course of study. It means more than a preparation for the life that now is. It has to do with the whole being, and with the whole period of existence possible to man. It is the harmonious development of the </a:t>
            </a:r>
            <a:r>
              <a:rPr lang="en-US" sz="2400" u="sng" smtClean="0">
                <a:latin typeface="Arial Rounded MT Bold" pitchFamily="34" charset="0"/>
              </a:rPr>
              <a:t>physical</a:t>
            </a:r>
            <a:r>
              <a:rPr lang="en-US" sz="2400" smtClean="0">
                <a:latin typeface="Arial Rounded MT Bold" pitchFamily="34" charset="0"/>
              </a:rPr>
              <a:t>, the </a:t>
            </a:r>
            <a:r>
              <a:rPr lang="en-US" sz="2400" u="sng" smtClean="0">
                <a:latin typeface="Arial Rounded MT Bold" pitchFamily="34" charset="0"/>
              </a:rPr>
              <a:t>mental</a:t>
            </a:r>
            <a:r>
              <a:rPr lang="en-US" sz="2400" smtClean="0">
                <a:latin typeface="Arial Rounded MT Bold" pitchFamily="34" charset="0"/>
              </a:rPr>
              <a:t>, and the </a:t>
            </a:r>
            <a:r>
              <a:rPr lang="en-US" sz="2400" u="sng" smtClean="0">
                <a:latin typeface="Arial Rounded MT Bold" pitchFamily="34" charset="0"/>
              </a:rPr>
              <a:t>spiritual</a:t>
            </a:r>
            <a:r>
              <a:rPr lang="en-US" sz="2400" smtClean="0">
                <a:latin typeface="Arial Rounded MT Bold" pitchFamily="34" charset="0"/>
              </a:rPr>
              <a:t> powers. It prepares the student for the joy of service in this world and for the higher joy of wider service in the world to come.”</a:t>
            </a:r>
            <a:endParaRPr lang="en-US" sz="1600" i="1" smtClean="0">
              <a:latin typeface="Arial Rounded MT Bold" pitchFamily="34" charset="0"/>
            </a:endParaRPr>
          </a:p>
        </p:txBody>
      </p:sp>
      <p:pic>
        <p:nvPicPr>
          <p:cNvPr id="50179" name="Picture 7" descr="WhiteEllenG002_big"/>
          <p:cNvPicPr>
            <a:picLocks noChangeAspect="1" noChangeArrowheads="1"/>
          </p:cNvPicPr>
          <p:nvPr/>
        </p:nvPicPr>
        <p:blipFill>
          <a:blip r:embed="rId3">
            <a:lum bright="18000"/>
          </a:blip>
          <a:srcRect/>
          <a:stretch>
            <a:fillRect/>
          </a:stretch>
        </p:blipFill>
        <p:spPr bwMode="auto">
          <a:xfrm>
            <a:off x="228600" y="990600"/>
            <a:ext cx="2201863" cy="2743200"/>
          </a:xfrm>
          <a:prstGeom prst="rect">
            <a:avLst/>
          </a:prstGeom>
          <a:noFill/>
          <a:ln w="9525">
            <a:noFill/>
            <a:miter lim="800000"/>
            <a:headEnd/>
            <a:tailEnd/>
          </a:ln>
        </p:spPr>
      </p:pic>
      <p:sp>
        <p:nvSpPr>
          <p:cNvPr id="50180" name="Text Box 5"/>
          <p:cNvSpPr txBox="1">
            <a:spLocks noChangeArrowheads="1"/>
          </p:cNvSpPr>
          <p:nvPr/>
        </p:nvSpPr>
        <p:spPr bwMode="auto">
          <a:xfrm>
            <a:off x="3200400" y="6019800"/>
            <a:ext cx="5334000" cy="304800"/>
          </a:xfrm>
          <a:prstGeom prst="rect">
            <a:avLst/>
          </a:prstGeom>
          <a:noFill/>
          <a:ln w="9525">
            <a:noFill/>
            <a:miter lim="800000"/>
            <a:headEnd/>
            <a:tailEnd/>
          </a:ln>
        </p:spPr>
        <p:txBody>
          <a:bodyPr>
            <a:spAutoFit/>
          </a:bodyPr>
          <a:lstStyle/>
          <a:p>
            <a:pPr>
              <a:spcBef>
                <a:spcPct val="50000"/>
              </a:spcBef>
            </a:pPr>
            <a:r>
              <a:rPr lang="en-US" sz="1400" i="1">
                <a:solidFill>
                  <a:schemeClr val="bg1"/>
                </a:solidFill>
              </a:rPr>
              <a:t>(Education p.13)</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p:cNvSpPr>
          <p:nvPr>
            <p:ph type="title" idx="4294967295"/>
          </p:nvPr>
        </p:nvSpPr>
        <p:spPr>
          <a:xfrm>
            <a:off x="457200" y="381000"/>
            <a:ext cx="8229600" cy="487363"/>
          </a:xfrm>
        </p:spPr>
        <p:txBody>
          <a:bodyPr anchor="b"/>
          <a:lstStyle/>
          <a:p>
            <a:pPr eaLnBrk="1" hangingPunct="1"/>
            <a:r>
              <a:rPr lang="en-US" sz="3600" smtClean="0">
                <a:latin typeface="Arial Rounded MT Bold" pitchFamily="34" charset="0"/>
              </a:rPr>
              <a:t>History of Adventist Education</a:t>
            </a:r>
          </a:p>
        </p:txBody>
      </p:sp>
      <p:sp>
        <p:nvSpPr>
          <p:cNvPr id="52226" name="Rectangle 4"/>
          <p:cNvSpPr>
            <a:spLocks noGrp="1"/>
          </p:cNvSpPr>
          <p:nvPr>
            <p:ph type="body" sz="half" idx="4294967295"/>
          </p:nvPr>
        </p:nvSpPr>
        <p:spPr>
          <a:xfrm>
            <a:off x="533400" y="1066800"/>
            <a:ext cx="3373438" cy="4267200"/>
          </a:xfrm>
        </p:spPr>
        <p:txBody>
          <a:bodyPr/>
          <a:lstStyle/>
          <a:p>
            <a:pPr marL="273050" indent="-273050" eaLnBrk="1" hangingPunct="1"/>
            <a:r>
              <a:rPr lang="en-US" sz="2400" b="1" smtClean="0">
                <a:latin typeface="Arial Rounded MT Bold" pitchFamily="34" charset="0"/>
              </a:rPr>
              <a:t>1905</a:t>
            </a:r>
          </a:p>
          <a:p>
            <a:pPr marL="574675" lvl="1" indent="-273050" eaLnBrk="1" hangingPunct="1"/>
            <a:r>
              <a:rPr lang="en-US" sz="2000" smtClean="0">
                <a:latin typeface="Arial Rounded MT Bold" pitchFamily="34" charset="0"/>
              </a:rPr>
              <a:t>The Southern California Conference buys a resort hotel that will become Loma Linda University and the following year, opens a school of nursing.</a:t>
            </a:r>
          </a:p>
        </p:txBody>
      </p:sp>
      <p:pic>
        <p:nvPicPr>
          <p:cNvPr id="52227" name="Picture 6" descr="Medical_Evangelists"/>
          <p:cNvPicPr>
            <a:picLocks noChangeAspect="1" noChangeArrowheads="1"/>
          </p:cNvPicPr>
          <p:nvPr>
            <p:ph sz="half" idx="4294967295"/>
          </p:nvPr>
        </p:nvPicPr>
        <p:blipFill>
          <a:blip r:embed="rId3">
            <a:lum bright="12000"/>
          </a:blip>
          <a:srcRect/>
          <a:stretch>
            <a:fillRect/>
          </a:stretch>
        </p:blipFill>
        <p:spPr>
          <a:xfrm>
            <a:off x="4114800" y="1166813"/>
            <a:ext cx="4724400" cy="4522787"/>
          </a:xfrm>
        </p:spPr>
      </p:pic>
      <p:pic>
        <p:nvPicPr>
          <p:cNvPr id="52228" name="Picture 6" descr="P006028_Loma_Linda_014_big"/>
          <p:cNvPicPr>
            <a:picLocks noChangeAspect="1" noChangeArrowheads="1"/>
          </p:cNvPicPr>
          <p:nvPr/>
        </p:nvPicPr>
        <p:blipFill>
          <a:blip r:embed="rId4"/>
          <a:srcRect/>
          <a:stretch>
            <a:fillRect/>
          </a:stretch>
        </p:blipFill>
        <p:spPr bwMode="auto">
          <a:xfrm>
            <a:off x="762000" y="4524375"/>
            <a:ext cx="4267200" cy="18669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p:cNvSpPr>
          <p:nvPr>
            <p:ph type="title"/>
          </p:nvPr>
        </p:nvSpPr>
        <p:spPr>
          <a:xfrm>
            <a:off x="457200" y="274638"/>
            <a:ext cx="8229600" cy="563562"/>
          </a:xfrm>
        </p:spPr>
        <p:txBody>
          <a:bodyPr anchor="b"/>
          <a:lstStyle/>
          <a:p>
            <a:pPr eaLnBrk="1" hangingPunct="1"/>
            <a:r>
              <a:rPr lang="en-US" sz="3600" smtClean="0">
                <a:latin typeface="Arial Rounded MT Bold" pitchFamily="34" charset="0"/>
              </a:rPr>
              <a:t>History of Adventist Education</a:t>
            </a:r>
          </a:p>
        </p:txBody>
      </p:sp>
      <p:sp>
        <p:nvSpPr>
          <p:cNvPr id="54274" name="Rectangle 5"/>
          <p:cNvSpPr>
            <a:spLocks noGrp="1"/>
          </p:cNvSpPr>
          <p:nvPr>
            <p:ph type="body" sz="half" idx="2"/>
          </p:nvPr>
        </p:nvSpPr>
        <p:spPr>
          <a:xfrm>
            <a:off x="5105400" y="1295400"/>
            <a:ext cx="4038600" cy="3962400"/>
          </a:xfrm>
        </p:spPr>
        <p:txBody>
          <a:bodyPr/>
          <a:lstStyle/>
          <a:p>
            <a:pPr marL="273050" indent="-273050" eaLnBrk="1" hangingPunct="1"/>
            <a:r>
              <a:rPr lang="en-US" sz="2400" b="1" smtClean="0">
                <a:latin typeface="Arial Rounded MT Bold" pitchFamily="34" charset="0"/>
              </a:rPr>
              <a:t>1909</a:t>
            </a:r>
          </a:p>
          <a:p>
            <a:pPr marL="574675" lvl="1" indent="-273050" eaLnBrk="1" hangingPunct="1"/>
            <a:r>
              <a:rPr lang="en-US" sz="2000" smtClean="0">
                <a:latin typeface="Arial Rounded MT Bold" pitchFamily="34" charset="0"/>
              </a:rPr>
              <a:t>The College of Medical Evangelists begins to operate schools of medicine and dentistry at Loma Linda.</a:t>
            </a:r>
          </a:p>
          <a:p>
            <a:pPr marL="273050" indent="-273050" eaLnBrk="1" hangingPunct="1"/>
            <a:endParaRPr lang="en-US" sz="2000" smtClean="0">
              <a:latin typeface="Arial Rounded MT Bold" pitchFamily="34" charset="0"/>
            </a:endParaRPr>
          </a:p>
        </p:txBody>
      </p:sp>
      <p:pic>
        <p:nvPicPr>
          <p:cNvPr id="54275" name="Picture 6" descr="P006027_Loma_Linda_013_big"/>
          <p:cNvPicPr>
            <a:picLocks noChangeAspect="1" noChangeArrowheads="1"/>
          </p:cNvPicPr>
          <p:nvPr>
            <p:ph sz="half" idx="1"/>
          </p:nvPr>
        </p:nvPicPr>
        <p:blipFill>
          <a:blip r:embed="rId3">
            <a:lum bright="12000"/>
          </a:blip>
          <a:srcRect/>
          <a:stretch>
            <a:fillRect/>
          </a:stretch>
        </p:blipFill>
        <p:spPr>
          <a:xfrm>
            <a:off x="228600" y="2286000"/>
            <a:ext cx="5334000" cy="3756025"/>
          </a:xfr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p:cNvSpPr>
            <a:spLocks noGrp="1"/>
          </p:cNvSpPr>
          <p:nvPr>
            <p:ph type="body" idx="1"/>
          </p:nvPr>
        </p:nvSpPr>
        <p:spPr>
          <a:xfrm>
            <a:off x="457200" y="1828800"/>
            <a:ext cx="8229600" cy="4525963"/>
          </a:xfrm>
        </p:spPr>
        <p:txBody>
          <a:bodyPr/>
          <a:lstStyle/>
          <a:p>
            <a:r>
              <a:rPr lang="en-US" smtClean="0">
                <a:latin typeface="Arial Rounded MT Bold" pitchFamily="34" charset="0"/>
              </a:rPr>
              <a:t>“Train up a child in the way he should go, And when he is old he will not depart from it.” </a:t>
            </a:r>
            <a:br>
              <a:rPr lang="en-US" smtClean="0">
                <a:latin typeface="Arial Rounded MT Bold" pitchFamily="34" charset="0"/>
              </a:rPr>
            </a:br>
            <a:r>
              <a:rPr lang="en-US" smtClean="0">
                <a:latin typeface="Arial Rounded MT Bold" pitchFamily="34" charset="0"/>
              </a:rPr>
              <a:t>					</a:t>
            </a:r>
            <a:r>
              <a:rPr lang="en-US" sz="2000" i="1" smtClean="0">
                <a:latin typeface="Arial Rounded MT Bold" pitchFamily="34" charset="0"/>
              </a:rPr>
              <a:t>Proverbs 22:6 (NKJV)</a:t>
            </a:r>
          </a:p>
        </p:txBody>
      </p:sp>
      <p:sp>
        <p:nvSpPr>
          <p:cNvPr id="20482" name="Rectangle 2"/>
          <p:cNvSpPr>
            <a:spLocks/>
          </p:cNvSpPr>
          <p:nvPr/>
        </p:nvSpPr>
        <p:spPr bwMode="auto">
          <a:xfrm>
            <a:off x="457200" y="152400"/>
            <a:ext cx="8229600" cy="533400"/>
          </a:xfrm>
          <a:prstGeom prst="rect">
            <a:avLst/>
          </a:prstGeom>
          <a:noFill/>
          <a:ln w="9525">
            <a:noFill/>
            <a:miter lim="800000"/>
            <a:headEnd/>
            <a:tailEnd/>
          </a:ln>
        </p:spPr>
        <p:txBody>
          <a:bodyPr anchor="b"/>
          <a:lstStyle/>
          <a:p>
            <a:pPr algn="ctr"/>
            <a:r>
              <a:rPr lang="en-US" sz="3600">
                <a:solidFill>
                  <a:schemeClr val="bg1"/>
                </a:solidFill>
              </a:rPr>
              <a:t>Adventist Education</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p:cNvSpPr>
          <p:nvPr/>
        </p:nvSpPr>
        <p:spPr bwMode="auto">
          <a:xfrm>
            <a:off x="457200" y="304800"/>
            <a:ext cx="8229600" cy="533400"/>
          </a:xfrm>
          <a:prstGeom prst="rect">
            <a:avLst/>
          </a:prstGeom>
          <a:noFill/>
          <a:ln w="9525">
            <a:noFill/>
            <a:miter lim="800000"/>
            <a:headEnd/>
            <a:tailEnd/>
          </a:ln>
        </p:spPr>
        <p:txBody>
          <a:bodyPr anchor="b"/>
          <a:lstStyle/>
          <a:p>
            <a:pPr algn="ctr"/>
            <a:r>
              <a:rPr lang="en-US" sz="3600">
                <a:solidFill>
                  <a:schemeClr val="bg1"/>
                </a:solidFill>
              </a:rPr>
              <a:t>History of Adventist Education</a:t>
            </a:r>
          </a:p>
        </p:txBody>
      </p:sp>
      <p:pic>
        <p:nvPicPr>
          <p:cNvPr id="56322" name="Picture 4" descr="P006213_Walla_Walla_C_001_big-1909"/>
          <p:cNvPicPr>
            <a:picLocks noChangeAspect="1" noChangeArrowheads="1"/>
          </p:cNvPicPr>
          <p:nvPr>
            <p:ph idx="1"/>
          </p:nvPr>
        </p:nvPicPr>
        <p:blipFill>
          <a:blip r:embed="rId3">
            <a:lum bright="6000"/>
          </a:blip>
          <a:srcRect/>
          <a:stretch>
            <a:fillRect/>
          </a:stretch>
        </p:blipFill>
        <p:spPr>
          <a:xfrm>
            <a:off x="1477963" y="1165225"/>
            <a:ext cx="6188075" cy="4525963"/>
          </a:xfrm>
        </p:spPr>
      </p:pic>
      <p:sp>
        <p:nvSpPr>
          <p:cNvPr id="56323" name="Text Box 4"/>
          <p:cNvSpPr txBox="1">
            <a:spLocks noChangeArrowheads="1"/>
          </p:cNvSpPr>
          <p:nvPr/>
        </p:nvSpPr>
        <p:spPr bwMode="auto">
          <a:xfrm>
            <a:off x="2857500" y="5791200"/>
            <a:ext cx="3429000" cy="366713"/>
          </a:xfrm>
          <a:prstGeom prst="rect">
            <a:avLst/>
          </a:prstGeom>
          <a:noFill/>
          <a:ln w="9525">
            <a:noFill/>
            <a:miter lim="800000"/>
            <a:headEnd/>
            <a:tailEnd/>
          </a:ln>
        </p:spPr>
        <p:txBody>
          <a:bodyPr>
            <a:spAutoFit/>
          </a:bodyPr>
          <a:lstStyle/>
          <a:p>
            <a:pPr>
              <a:spcBef>
                <a:spcPct val="50000"/>
              </a:spcBef>
            </a:pPr>
            <a:r>
              <a:rPr lang="en-US">
                <a:solidFill>
                  <a:schemeClr val="bg1"/>
                </a:solidFill>
              </a:rPr>
              <a:t>Walla Walla College - 1909</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p:cNvSpPr>
          <p:nvPr/>
        </p:nvSpPr>
        <p:spPr bwMode="auto">
          <a:xfrm>
            <a:off x="457200" y="304800"/>
            <a:ext cx="8229600" cy="533400"/>
          </a:xfrm>
          <a:prstGeom prst="rect">
            <a:avLst/>
          </a:prstGeom>
          <a:noFill/>
          <a:ln w="9525">
            <a:noFill/>
            <a:miter lim="800000"/>
            <a:headEnd/>
            <a:tailEnd/>
          </a:ln>
        </p:spPr>
        <p:txBody>
          <a:bodyPr anchor="b"/>
          <a:lstStyle/>
          <a:p>
            <a:pPr algn="ctr"/>
            <a:r>
              <a:rPr lang="en-US" sz="3600">
                <a:solidFill>
                  <a:schemeClr val="bg1"/>
                </a:solidFill>
              </a:rPr>
              <a:t>History of Adventist Education</a:t>
            </a:r>
          </a:p>
        </p:txBody>
      </p:sp>
      <p:pic>
        <p:nvPicPr>
          <p:cNvPr id="58370" name="Picture 4" descr="P006216_Walla_Walla_C_004_big-1909"/>
          <p:cNvPicPr>
            <a:picLocks noChangeAspect="1" noChangeArrowheads="1"/>
          </p:cNvPicPr>
          <p:nvPr>
            <p:ph idx="1"/>
          </p:nvPr>
        </p:nvPicPr>
        <p:blipFill>
          <a:blip r:embed="rId3">
            <a:lum bright="6000"/>
          </a:blip>
          <a:srcRect/>
          <a:stretch>
            <a:fillRect/>
          </a:stretch>
        </p:blipFill>
        <p:spPr>
          <a:xfrm>
            <a:off x="1481138" y="1165225"/>
            <a:ext cx="6180137" cy="4525963"/>
          </a:xfrm>
        </p:spPr>
      </p:pic>
      <p:sp>
        <p:nvSpPr>
          <p:cNvPr id="58371" name="Text Box 4"/>
          <p:cNvSpPr txBox="1">
            <a:spLocks noChangeArrowheads="1"/>
          </p:cNvSpPr>
          <p:nvPr/>
        </p:nvSpPr>
        <p:spPr bwMode="auto">
          <a:xfrm>
            <a:off x="2857500" y="5791200"/>
            <a:ext cx="3429000" cy="366713"/>
          </a:xfrm>
          <a:prstGeom prst="rect">
            <a:avLst/>
          </a:prstGeom>
          <a:noFill/>
          <a:ln w="9525">
            <a:noFill/>
            <a:miter lim="800000"/>
            <a:headEnd/>
            <a:tailEnd/>
          </a:ln>
        </p:spPr>
        <p:txBody>
          <a:bodyPr>
            <a:spAutoFit/>
          </a:bodyPr>
          <a:lstStyle/>
          <a:p>
            <a:pPr>
              <a:spcBef>
                <a:spcPct val="50000"/>
              </a:spcBef>
            </a:pPr>
            <a:r>
              <a:rPr lang="en-US">
                <a:solidFill>
                  <a:schemeClr val="bg1"/>
                </a:solidFill>
              </a:rPr>
              <a:t>Walla Walla College - 1909</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p:cNvSpPr>
          <p:nvPr/>
        </p:nvSpPr>
        <p:spPr bwMode="auto">
          <a:xfrm>
            <a:off x="457200" y="304800"/>
            <a:ext cx="8229600" cy="533400"/>
          </a:xfrm>
          <a:prstGeom prst="rect">
            <a:avLst/>
          </a:prstGeom>
          <a:noFill/>
          <a:ln w="9525">
            <a:noFill/>
            <a:miter lim="800000"/>
            <a:headEnd/>
            <a:tailEnd/>
          </a:ln>
        </p:spPr>
        <p:txBody>
          <a:bodyPr anchor="b"/>
          <a:lstStyle/>
          <a:p>
            <a:pPr algn="ctr"/>
            <a:r>
              <a:rPr lang="en-US" sz="3600">
                <a:solidFill>
                  <a:schemeClr val="bg1"/>
                </a:solidFill>
              </a:rPr>
              <a:t>History of Adventist Education</a:t>
            </a:r>
          </a:p>
        </p:txBody>
      </p:sp>
      <p:pic>
        <p:nvPicPr>
          <p:cNvPr id="60418" name="Picture 4" descr="P006926_SDA_Canada_004_big-1910"/>
          <p:cNvPicPr>
            <a:picLocks noChangeAspect="1" noChangeArrowheads="1"/>
          </p:cNvPicPr>
          <p:nvPr>
            <p:ph idx="1"/>
          </p:nvPr>
        </p:nvPicPr>
        <p:blipFill>
          <a:blip r:embed="rId3">
            <a:lum bright="18000"/>
          </a:blip>
          <a:srcRect/>
          <a:stretch>
            <a:fillRect/>
          </a:stretch>
        </p:blipFill>
        <p:spPr>
          <a:xfrm>
            <a:off x="1317625" y="1165225"/>
            <a:ext cx="6508750" cy="4525963"/>
          </a:xfrm>
        </p:spPr>
      </p:pic>
      <p:sp>
        <p:nvSpPr>
          <p:cNvPr id="60419" name="Text Box 4"/>
          <p:cNvSpPr txBox="1">
            <a:spLocks noChangeArrowheads="1"/>
          </p:cNvSpPr>
          <p:nvPr/>
        </p:nvSpPr>
        <p:spPr bwMode="auto">
          <a:xfrm>
            <a:off x="2857500" y="5715000"/>
            <a:ext cx="3429000" cy="366713"/>
          </a:xfrm>
          <a:prstGeom prst="rect">
            <a:avLst/>
          </a:prstGeom>
          <a:noFill/>
          <a:ln w="9525">
            <a:noFill/>
            <a:miter lim="800000"/>
            <a:headEnd/>
            <a:tailEnd/>
          </a:ln>
        </p:spPr>
        <p:txBody>
          <a:bodyPr>
            <a:spAutoFit/>
          </a:bodyPr>
          <a:lstStyle/>
          <a:p>
            <a:pPr algn="ctr">
              <a:spcBef>
                <a:spcPct val="50000"/>
              </a:spcBef>
            </a:pPr>
            <a:r>
              <a:rPr lang="en-US">
                <a:solidFill>
                  <a:schemeClr val="bg1"/>
                </a:solidFill>
              </a:rPr>
              <a:t>Canada - 1910</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p:cNvSpPr>
          <p:nvPr/>
        </p:nvSpPr>
        <p:spPr bwMode="auto">
          <a:xfrm>
            <a:off x="457200" y="304800"/>
            <a:ext cx="8229600" cy="533400"/>
          </a:xfrm>
          <a:prstGeom prst="rect">
            <a:avLst/>
          </a:prstGeom>
          <a:noFill/>
          <a:ln w="9525">
            <a:noFill/>
            <a:miter lim="800000"/>
            <a:headEnd/>
            <a:tailEnd/>
          </a:ln>
        </p:spPr>
        <p:txBody>
          <a:bodyPr anchor="b"/>
          <a:lstStyle/>
          <a:p>
            <a:pPr algn="ctr"/>
            <a:r>
              <a:rPr lang="en-US" sz="3600">
                <a:solidFill>
                  <a:schemeClr val="bg1"/>
                </a:solidFill>
              </a:rPr>
              <a:t>History of Adventist Education</a:t>
            </a:r>
          </a:p>
        </p:txBody>
      </p:sp>
      <p:pic>
        <p:nvPicPr>
          <p:cNvPr id="62466" name="Picture 4" descr="P005700_Lebanon_Penn_School_big-1922"/>
          <p:cNvPicPr>
            <a:picLocks noChangeAspect="1" noChangeArrowheads="1"/>
          </p:cNvPicPr>
          <p:nvPr>
            <p:ph idx="1"/>
          </p:nvPr>
        </p:nvPicPr>
        <p:blipFill>
          <a:blip r:embed="rId3">
            <a:lum bright="18000"/>
          </a:blip>
          <a:srcRect/>
          <a:stretch>
            <a:fillRect/>
          </a:stretch>
        </p:blipFill>
        <p:spPr>
          <a:xfrm>
            <a:off x="1565275" y="1165225"/>
            <a:ext cx="6011863" cy="4525963"/>
          </a:xfrm>
        </p:spPr>
      </p:pic>
      <p:sp>
        <p:nvSpPr>
          <p:cNvPr id="62467" name="Text Box 4"/>
          <p:cNvSpPr txBox="1">
            <a:spLocks noChangeArrowheads="1"/>
          </p:cNvSpPr>
          <p:nvPr/>
        </p:nvSpPr>
        <p:spPr bwMode="auto">
          <a:xfrm>
            <a:off x="2628900" y="5791200"/>
            <a:ext cx="3886200" cy="366713"/>
          </a:xfrm>
          <a:prstGeom prst="rect">
            <a:avLst/>
          </a:prstGeom>
          <a:noFill/>
          <a:ln w="9525">
            <a:noFill/>
            <a:miter lim="800000"/>
            <a:headEnd/>
            <a:tailEnd/>
          </a:ln>
        </p:spPr>
        <p:txBody>
          <a:bodyPr>
            <a:spAutoFit/>
          </a:bodyPr>
          <a:lstStyle/>
          <a:p>
            <a:pPr>
              <a:spcBef>
                <a:spcPct val="50000"/>
              </a:spcBef>
            </a:pPr>
            <a:r>
              <a:rPr lang="en-US">
                <a:solidFill>
                  <a:schemeClr val="bg1"/>
                </a:solidFill>
              </a:rPr>
              <a:t>Lebanon, Pennsylvania -1922</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p:cNvSpPr>
          <p:nvPr/>
        </p:nvSpPr>
        <p:spPr bwMode="auto">
          <a:xfrm>
            <a:off x="457200" y="304800"/>
            <a:ext cx="8229600" cy="533400"/>
          </a:xfrm>
          <a:prstGeom prst="rect">
            <a:avLst/>
          </a:prstGeom>
          <a:noFill/>
          <a:ln w="9525">
            <a:noFill/>
            <a:miter lim="800000"/>
            <a:headEnd/>
            <a:tailEnd/>
          </a:ln>
        </p:spPr>
        <p:txBody>
          <a:bodyPr anchor="b"/>
          <a:lstStyle/>
          <a:p>
            <a:pPr algn="ctr"/>
            <a:r>
              <a:rPr lang="en-US" sz="3600">
                <a:solidFill>
                  <a:schemeClr val="bg1"/>
                </a:solidFill>
              </a:rPr>
              <a:t>History of Adventist Education</a:t>
            </a:r>
          </a:p>
        </p:txBody>
      </p:sp>
      <p:pic>
        <p:nvPicPr>
          <p:cNvPr id="64514" name="Picture 4" descr="P005703_Hillsdale_MI_School_big-1940s"/>
          <p:cNvPicPr>
            <a:picLocks noChangeAspect="1" noChangeArrowheads="1"/>
          </p:cNvPicPr>
          <p:nvPr>
            <p:ph idx="1"/>
          </p:nvPr>
        </p:nvPicPr>
        <p:blipFill>
          <a:blip r:embed="rId3">
            <a:lum bright="18000"/>
          </a:blip>
          <a:srcRect/>
          <a:stretch>
            <a:fillRect/>
          </a:stretch>
        </p:blipFill>
        <p:spPr>
          <a:xfrm>
            <a:off x="1577975" y="1165225"/>
            <a:ext cx="5988050" cy="4525963"/>
          </a:xfrm>
        </p:spPr>
      </p:pic>
      <p:sp>
        <p:nvSpPr>
          <p:cNvPr id="64515" name="Text Box 4"/>
          <p:cNvSpPr txBox="1">
            <a:spLocks noChangeArrowheads="1"/>
          </p:cNvSpPr>
          <p:nvPr/>
        </p:nvSpPr>
        <p:spPr bwMode="auto">
          <a:xfrm>
            <a:off x="2857500" y="5791200"/>
            <a:ext cx="3429000" cy="366713"/>
          </a:xfrm>
          <a:prstGeom prst="rect">
            <a:avLst/>
          </a:prstGeom>
          <a:noFill/>
          <a:ln w="9525">
            <a:noFill/>
            <a:miter lim="800000"/>
            <a:headEnd/>
            <a:tailEnd/>
          </a:ln>
        </p:spPr>
        <p:txBody>
          <a:bodyPr>
            <a:spAutoFit/>
          </a:bodyPr>
          <a:lstStyle/>
          <a:p>
            <a:pPr>
              <a:spcBef>
                <a:spcPct val="50000"/>
              </a:spcBef>
            </a:pPr>
            <a:r>
              <a:rPr lang="en-US">
                <a:solidFill>
                  <a:schemeClr val="bg1"/>
                </a:solidFill>
              </a:rPr>
              <a:t>Hillsdale, Michigan -1940’s</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p:cNvSpPr>
          <p:nvPr/>
        </p:nvSpPr>
        <p:spPr bwMode="auto">
          <a:xfrm>
            <a:off x="457200" y="304800"/>
            <a:ext cx="8229600" cy="533400"/>
          </a:xfrm>
          <a:prstGeom prst="rect">
            <a:avLst/>
          </a:prstGeom>
          <a:noFill/>
          <a:ln w="9525">
            <a:noFill/>
            <a:miter lim="800000"/>
            <a:headEnd/>
            <a:tailEnd/>
          </a:ln>
        </p:spPr>
        <p:txBody>
          <a:bodyPr anchor="b"/>
          <a:lstStyle/>
          <a:p>
            <a:pPr algn="ctr"/>
            <a:r>
              <a:rPr lang="en-US" sz="3600">
                <a:solidFill>
                  <a:schemeClr val="bg1"/>
                </a:solidFill>
              </a:rPr>
              <a:t>History of Adventist Education</a:t>
            </a:r>
          </a:p>
        </p:txBody>
      </p:sp>
      <p:pic>
        <p:nvPicPr>
          <p:cNvPr id="66562" name="Picture 4" descr="P005710_Muskegon_MI_School_big-1940s"/>
          <p:cNvPicPr>
            <a:picLocks noChangeAspect="1" noChangeArrowheads="1"/>
          </p:cNvPicPr>
          <p:nvPr>
            <p:ph idx="1"/>
          </p:nvPr>
        </p:nvPicPr>
        <p:blipFill>
          <a:blip r:embed="rId3">
            <a:lum bright="6000"/>
          </a:blip>
          <a:srcRect/>
          <a:stretch>
            <a:fillRect/>
          </a:stretch>
        </p:blipFill>
        <p:spPr>
          <a:xfrm>
            <a:off x="1706563" y="1165225"/>
            <a:ext cx="5729287" cy="4525963"/>
          </a:xfrm>
        </p:spPr>
      </p:pic>
      <p:sp>
        <p:nvSpPr>
          <p:cNvPr id="66563" name="Text Box 4"/>
          <p:cNvSpPr txBox="1">
            <a:spLocks noChangeArrowheads="1"/>
          </p:cNvSpPr>
          <p:nvPr/>
        </p:nvSpPr>
        <p:spPr bwMode="auto">
          <a:xfrm>
            <a:off x="2628900" y="5791200"/>
            <a:ext cx="3886200" cy="366713"/>
          </a:xfrm>
          <a:prstGeom prst="rect">
            <a:avLst/>
          </a:prstGeom>
          <a:noFill/>
          <a:ln w="9525">
            <a:noFill/>
            <a:miter lim="800000"/>
            <a:headEnd/>
            <a:tailEnd/>
          </a:ln>
        </p:spPr>
        <p:txBody>
          <a:bodyPr>
            <a:spAutoFit/>
          </a:bodyPr>
          <a:lstStyle/>
          <a:p>
            <a:pPr>
              <a:spcBef>
                <a:spcPct val="50000"/>
              </a:spcBef>
            </a:pPr>
            <a:r>
              <a:rPr lang="en-US">
                <a:solidFill>
                  <a:schemeClr val="bg1"/>
                </a:solidFill>
              </a:rPr>
              <a:t>Muskegon, Michigan – 1940’s</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p:cNvSpPr>
          <p:nvPr/>
        </p:nvSpPr>
        <p:spPr bwMode="auto">
          <a:xfrm>
            <a:off x="457200" y="304800"/>
            <a:ext cx="8229600" cy="533400"/>
          </a:xfrm>
          <a:prstGeom prst="rect">
            <a:avLst/>
          </a:prstGeom>
          <a:noFill/>
          <a:ln w="9525">
            <a:noFill/>
            <a:miter lim="800000"/>
            <a:headEnd/>
            <a:tailEnd/>
          </a:ln>
        </p:spPr>
        <p:txBody>
          <a:bodyPr anchor="b"/>
          <a:lstStyle/>
          <a:p>
            <a:pPr algn="ctr"/>
            <a:r>
              <a:rPr lang="en-US" sz="3600">
                <a:solidFill>
                  <a:schemeClr val="bg1"/>
                </a:solidFill>
              </a:rPr>
              <a:t>History of Adventist Education</a:t>
            </a:r>
          </a:p>
        </p:txBody>
      </p:sp>
      <p:pic>
        <p:nvPicPr>
          <p:cNvPr id="68610" name="Picture 6" descr="P006584_Loma_Linda_University_006_big"/>
          <p:cNvPicPr>
            <a:picLocks noChangeAspect="1" noChangeArrowheads="1"/>
          </p:cNvPicPr>
          <p:nvPr>
            <p:ph idx="1"/>
          </p:nvPr>
        </p:nvPicPr>
        <p:blipFill>
          <a:blip r:embed="rId3">
            <a:lum bright="18000"/>
          </a:blip>
          <a:srcRect/>
          <a:stretch>
            <a:fillRect/>
          </a:stretch>
        </p:blipFill>
        <p:spPr>
          <a:xfrm>
            <a:off x="1158875" y="1600200"/>
            <a:ext cx="6826250" cy="4525963"/>
          </a:xfrm>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p:cNvSpPr>
          <p:nvPr/>
        </p:nvSpPr>
        <p:spPr bwMode="auto">
          <a:xfrm>
            <a:off x="457200" y="304800"/>
            <a:ext cx="8229600" cy="533400"/>
          </a:xfrm>
          <a:prstGeom prst="rect">
            <a:avLst/>
          </a:prstGeom>
          <a:noFill/>
          <a:ln w="9525">
            <a:noFill/>
            <a:miter lim="800000"/>
            <a:headEnd/>
            <a:tailEnd/>
          </a:ln>
        </p:spPr>
        <p:txBody>
          <a:bodyPr anchor="b"/>
          <a:lstStyle/>
          <a:p>
            <a:pPr algn="ctr"/>
            <a:r>
              <a:rPr lang="en-US" sz="3600">
                <a:solidFill>
                  <a:schemeClr val="bg1"/>
                </a:solidFill>
              </a:rPr>
              <a:t>History of Adventist Education</a:t>
            </a:r>
          </a:p>
        </p:txBody>
      </p:sp>
      <p:sp>
        <p:nvSpPr>
          <p:cNvPr id="200709" name="Rectangle 5"/>
          <p:cNvSpPr>
            <a:spLocks noGrp="1"/>
          </p:cNvSpPr>
          <p:nvPr>
            <p:ph type="body" idx="1"/>
          </p:nvPr>
        </p:nvSpPr>
        <p:spPr/>
        <p:txBody>
          <a:bodyPr/>
          <a:lstStyle/>
          <a:p>
            <a:r>
              <a:rPr lang="en-US" sz="2800" smtClean="0">
                <a:latin typeface="Arial Rounded MT Bold" pitchFamily="34" charset="0"/>
              </a:rPr>
              <a:t>Today in the North American Division:</a:t>
            </a:r>
          </a:p>
          <a:p>
            <a:pPr lvl="1"/>
            <a:r>
              <a:rPr lang="en-US" sz="2400" smtClean="0">
                <a:latin typeface="Arial Rounded MT Bold" pitchFamily="34" charset="0"/>
              </a:rPr>
              <a:t>879 Schools</a:t>
            </a:r>
          </a:p>
          <a:p>
            <a:pPr lvl="1"/>
            <a:r>
              <a:rPr lang="en-US" sz="2400" smtClean="0">
                <a:latin typeface="Arial Rounded MT Bold" pitchFamily="34" charset="0"/>
              </a:rPr>
              <a:t>8,582 Teachers</a:t>
            </a:r>
          </a:p>
          <a:p>
            <a:pPr lvl="1"/>
            <a:r>
              <a:rPr lang="en-US" sz="2400" smtClean="0">
                <a:latin typeface="Arial Rounded MT Bold" pitchFamily="34" charset="0"/>
              </a:rPr>
              <a:t>80,541 Students</a:t>
            </a:r>
          </a:p>
          <a:p>
            <a:r>
              <a:rPr lang="en-US" sz="2800" smtClean="0">
                <a:latin typeface="Arial Rounded MT Bold" pitchFamily="34" charset="0"/>
              </a:rPr>
              <a:t>Worldwide:</a:t>
            </a:r>
          </a:p>
          <a:p>
            <a:pPr lvl="1"/>
            <a:r>
              <a:rPr lang="en-US" sz="2400" smtClean="0">
                <a:latin typeface="Arial Rounded MT Bold" pitchFamily="34" charset="0"/>
              </a:rPr>
              <a:t>6,709 Schools</a:t>
            </a:r>
          </a:p>
          <a:p>
            <a:r>
              <a:rPr lang="en-US" sz="2800" smtClean="0">
                <a:latin typeface="Arial Rounded MT Bold" pitchFamily="34" charset="0"/>
              </a:rPr>
              <a:t>Adventist Education is the second largest denominational educational system in the world, second only to Catholic schools.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070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00709">
                                            <p:txEl>
                                              <p:pRg st="0" end="0"/>
                                            </p:txEl>
                                          </p:spTgt>
                                        </p:tgtEl>
                                        <p:attrNameLst>
                                          <p:attrName>ppt_c</p:attrName>
                                        </p:attrNameLst>
                                      </p:cBhvr>
                                      <p:to>
                                        <a:srgbClr val="AFE3C0"/>
                                      </p:to>
                                    </p:animClr>
                                  </p:subTnLst>
                                </p:cTn>
                              </p:par>
                              <p:par>
                                <p:cTn id="7" presetID="1" presetClass="entr" presetSubtype="0" fill="hold" grpId="0" nodeType="withEffect">
                                  <p:stCondLst>
                                    <p:cond delay="0"/>
                                  </p:stCondLst>
                                  <p:childTnLst>
                                    <p:set>
                                      <p:cBhvr>
                                        <p:cTn id="8" dur="1" fill="hold">
                                          <p:stCondLst>
                                            <p:cond delay="0"/>
                                          </p:stCondLst>
                                        </p:cTn>
                                        <p:tgtEl>
                                          <p:spTgt spid="200709">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00709">
                                            <p:txEl>
                                              <p:pRg st="1" end="1"/>
                                            </p:txEl>
                                          </p:spTgt>
                                        </p:tgtEl>
                                        <p:attrNameLst>
                                          <p:attrName>ppt_c</p:attrName>
                                        </p:attrNameLst>
                                      </p:cBhvr>
                                      <p:to>
                                        <a:srgbClr val="AFE3C0"/>
                                      </p:to>
                                    </p:animClr>
                                  </p:subTnLst>
                                </p:cTn>
                              </p:par>
                              <p:par>
                                <p:cTn id="9" presetID="1" presetClass="entr" presetSubtype="0" fill="hold" grpId="0" nodeType="withEffect">
                                  <p:stCondLst>
                                    <p:cond delay="0"/>
                                  </p:stCondLst>
                                  <p:childTnLst>
                                    <p:set>
                                      <p:cBhvr>
                                        <p:cTn id="10" dur="1" fill="hold">
                                          <p:stCondLst>
                                            <p:cond delay="0"/>
                                          </p:stCondLst>
                                        </p:cTn>
                                        <p:tgtEl>
                                          <p:spTgt spid="200709">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00709">
                                            <p:txEl>
                                              <p:pRg st="2" end="2"/>
                                            </p:txEl>
                                          </p:spTgt>
                                        </p:tgtEl>
                                        <p:attrNameLst>
                                          <p:attrName>ppt_c</p:attrName>
                                        </p:attrNameLst>
                                      </p:cBhvr>
                                      <p:to>
                                        <a:srgbClr val="AFE3C0"/>
                                      </p:to>
                                    </p:animClr>
                                  </p:subTnLst>
                                </p:cTn>
                              </p:par>
                              <p:par>
                                <p:cTn id="11" presetID="1" presetClass="entr" presetSubtype="0" fill="hold" grpId="0" nodeType="withEffect">
                                  <p:stCondLst>
                                    <p:cond delay="0"/>
                                  </p:stCondLst>
                                  <p:childTnLst>
                                    <p:set>
                                      <p:cBhvr>
                                        <p:cTn id="12" dur="1" fill="hold">
                                          <p:stCondLst>
                                            <p:cond delay="0"/>
                                          </p:stCondLst>
                                        </p:cTn>
                                        <p:tgtEl>
                                          <p:spTgt spid="200709">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00709">
                                            <p:txEl>
                                              <p:pRg st="3" end="3"/>
                                            </p:txEl>
                                          </p:spTgt>
                                        </p:tgtEl>
                                        <p:attrNameLst>
                                          <p:attrName>ppt_c</p:attrName>
                                        </p:attrNameLst>
                                      </p:cBhvr>
                                      <p:to>
                                        <a:srgbClr val="AFE3C0"/>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0709">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00709">
                                            <p:txEl>
                                              <p:pRg st="4" end="4"/>
                                            </p:txEl>
                                          </p:spTgt>
                                        </p:tgtEl>
                                        <p:attrNameLst>
                                          <p:attrName>ppt_c</p:attrName>
                                        </p:attrNameLst>
                                      </p:cBhvr>
                                      <p:to>
                                        <a:srgbClr val="AFE3C0"/>
                                      </p:to>
                                    </p:animClr>
                                  </p:subTnLst>
                                </p:cTn>
                              </p:par>
                              <p:par>
                                <p:cTn id="17" presetID="1" presetClass="entr" presetSubtype="0" fill="hold" grpId="0" nodeType="withEffect">
                                  <p:stCondLst>
                                    <p:cond delay="0"/>
                                  </p:stCondLst>
                                  <p:childTnLst>
                                    <p:set>
                                      <p:cBhvr>
                                        <p:cTn id="18" dur="1" fill="hold">
                                          <p:stCondLst>
                                            <p:cond delay="0"/>
                                          </p:stCondLst>
                                        </p:cTn>
                                        <p:tgtEl>
                                          <p:spTgt spid="200709">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200709">
                                            <p:txEl>
                                              <p:pRg st="5" end="5"/>
                                            </p:txEl>
                                          </p:spTgt>
                                        </p:tgtEl>
                                        <p:attrNameLst>
                                          <p:attrName>ppt_c</p:attrName>
                                        </p:attrNameLst>
                                      </p:cBhvr>
                                      <p:to>
                                        <a:srgbClr val="AFE3C0"/>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0709">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200709">
                                            <p:txEl>
                                              <p:pRg st="6" end="6"/>
                                            </p:txEl>
                                          </p:spTgt>
                                        </p:tgtEl>
                                        <p:attrNameLst>
                                          <p:attrName>ppt_c</p:attrName>
                                        </p:attrNameLst>
                                      </p:cBhvr>
                                      <p:to>
                                        <a:srgbClr val="AFE3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ext Box 4"/>
          <p:cNvSpPr txBox="1">
            <a:spLocks noChangeArrowheads="1"/>
          </p:cNvSpPr>
          <p:nvPr/>
        </p:nvSpPr>
        <p:spPr bwMode="auto">
          <a:xfrm>
            <a:off x="838200" y="1600200"/>
            <a:ext cx="7467600" cy="2647950"/>
          </a:xfrm>
          <a:prstGeom prst="rect">
            <a:avLst/>
          </a:prstGeom>
          <a:noFill/>
          <a:ln w="9525">
            <a:noFill/>
            <a:miter lim="800000"/>
            <a:headEnd/>
            <a:tailEnd/>
          </a:ln>
        </p:spPr>
        <p:txBody>
          <a:bodyPr>
            <a:spAutoFit/>
          </a:bodyPr>
          <a:lstStyle/>
          <a:p>
            <a:pPr>
              <a:spcBef>
                <a:spcPct val="50000"/>
              </a:spcBef>
            </a:pPr>
            <a:r>
              <a:rPr lang="en-US" sz="2400">
                <a:solidFill>
                  <a:schemeClr val="bg1"/>
                </a:solidFill>
              </a:rPr>
              <a:t>“Amid all the buzz on education reform, the Seventh Day Adventist school system might seem an unexpected place to look for models in improving student achievement. But by educating </a:t>
            </a:r>
            <a:r>
              <a:rPr lang="en-US" sz="2400" b="1" u="sng">
                <a:solidFill>
                  <a:schemeClr val="bg1"/>
                </a:solidFill>
              </a:rPr>
              <a:t>mind</a:t>
            </a:r>
            <a:r>
              <a:rPr lang="en-US" sz="2400">
                <a:solidFill>
                  <a:schemeClr val="bg1"/>
                </a:solidFill>
              </a:rPr>
              <a:t>, </a:t>
            </a:r>
            <a:r>
              <a:rPr lang="en-US" sz="2400" b="1" u="sng">
                <a:solidFill>
                  <a:schemeClr val="bg1"/>
                </a:solidFill>
              </a:rPr>
              <a:t>body</a:t>
            </a:r>
            <a:r>
              <a:rPr lang="en-US" sz="2400">
                <a:solidFill>
                  <a:schemeClr val="bg1"/>
                </a:solidFill>
              </a:rPr>
              <a:t>, and </a:t>
            </a:r>
            <a:r>
              <a:rPr lang="en-US" sz="2400" b="1" u="sng">
                <a:solidFill>
                  <a:schemeClr val="bg1"/>
                </a:solidFill>
              </a:rPr>
              <a:t>spirit</a:t>
            </a:r>
            <a:r>
              <a:rPr lang="en-US" sz="2400">
                <a:solidFill>
                  <a:schemeClr val="bg1"/>
                </a:solidFill>
              </a:rPr>
              <a:t>, Adventist schools outperform the national average across all demographics.” </a:t>
            </a:r>
          </a:p>
        </p:txBody>
      </p:sp>
      <p:sp>
        <p:nvSpPr>
          <p:cNvPr id="72706" name="Text Box 5"/>
          <p:cNvSpPr txBox="1">
            <a:spLocks noChangeArrowheads="1"/>
          </p:cNvSpPr>
          <p:nvPr/>
        </p:nvSpPr>
        <p:spPr bwMode="auto">
          <a:xfrm>
            <a:off x="838200" y="5715000"/>
            <a:ext cx="7696200" cy="731838"/>
          </a:xfrm>
          <a:prstGeom prst="rect">
            <a:avLst/>
          </a:prstGeom>
          <a:noFill/>
          <a:ln w="9525">
            <a:noFill/>
            <a:miter lim="800000"/>
            <a:headEnd/>
            <a:tailEnd/>
          </a:ln>
        </p:spPr>
        <p:txBody>
          <a:bodyPr>
            <a:spAutoFit/>
          </a:bodyPr>
          <a:lstStyle/>
          <a:p>
            <a:pPr>
              <a:spcBef>
                <a:spcPct val="50000"/>
              </a:spcBef>
            </a:pPr>
            <a:r>
              <a:rPr lang="en-US" sz="1200" i="1" u="sng">
                <a:solidFill>
                  <a:schemeClr val="bg1"/>
                </a:solidFill>
              </a:rPr>
              <a:t>For real education reform, take a cue from the Adventists</a:t>
            </a:r>
            <a:r>
              <a:rPr lang="en-US" sz="1200">
                <a:solidFill>
                  <a:schemeClr val="bg1"/>
                </a:solidFill>
              </a:rPr>
              <a:t/>
            </a:r>
            <a:br>
              <a:rPr lang="en-US" sz="1200">
                <a:solidFill>
                  <a:schemeClr val="bg1"/>
                </a:solidFill>
              </a:rPr>
            </a:br>
            <a:r>
              <a:rPr lang="en-US" sz="1200">
                <a:solidFill>
                  <a:schemeClr val="bg1"/>
                </a:solidFill>
              </a:rPr>
              <a:t>By Elissa Kido, Ed.D., professor of education at La Sierra University</a:t>
            </a:r>
            <a:br>
              <a:rPr lang="en-US" sz="1200">
                <a:solidFill>
                  <a:schemeClr val="bg1"/>
                </a:solidFill>
              </a:rPr>
            </a:br>
            <a:r>
              <a:rPr lang="en-US" sz="1200">
                <a:solidFill>
                  <a:schemeClr val="bg1"/>
                </a:solidFill>
              </a:rPr>
              <a:t>Posted on www.csmonitor.com on November 15, 2010.</a:t>
            </a:r>
            <a:r>
              <a:rPr lang="en-US"/>
              <a:t> </a:t>
            </a:r>
          </a:p>
        </p:txBody>
      </p:sp>
      <p:sp>
        <p:nvSpPr>
          <p:cNvPr id="72707" name="Rectangle 2"/>
          <p:cNvSpPr>
            <a:spLocks/>
          </p:cNvSpPr>
          <p:nvPr/>
        </p:nvSpPr>
        <p:spPr bwMode="auto">
          <a:xfrm>
            <a:off x="457200" y="304800"/>
            <a:ext cx="8229600" cy="533400"/>
          </a:xfrm>
          <a:prstGeom prst="rect">
            <a:avLst/>
          </a:prstGeom>
          <a:noFill/>
          <a:ln w="9525">
            <a:noFill/>
            <a:miter lim="800000"/>
            <a:headEnd/>
            <a:tailEnd/>
          </a:ln>
        </p:spPr>
        <p:txBody>
          <a:bodyPr anchor="b"/>
          <a:lstStyle/>
          <a:p>
            <a:pPr algn="ctr"/>
            <a:r>
              <a:rPr lang="en-US" sz="3600">
                <a:solidFill>
                  <a:schemeClr val="bg1"/>
                </a:solidFill>
              </a:rPr>
              <a:t>The Cognitive Genesis Study</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p:cNvSpPr>
          <p:nvPr/>
        </p:nvSpPr>
        <p:spPr bwMode="auto">
          <a:xfrm>
            <a:off x="457200" y="304800"/>
            <a:ext cx="8229600" cy="533400"/>
          </a:xfrm>
          <a:prstGeom prst="rect">
            <a:avLst/>
          </a:prstGeom>
          <a:noFill/>
          <a:ln w="9525">
            <a:noFill/>
            <a:miter lim="800000"/>
            <a:headEnd/>
            <a:tailEnd/>
          </a:ln>
        </p:spPr>
        <p:txBody>
          <a:bodyPr anchor="b"/>
          <a:lstStyle/>
          <a:p>
            <a:pPr algn="ctr"/>
            <a:r>
              <a:rPr lang="en-US" sz="3600">
                <a:solidFill>
                  <a:schemeClr val="bg1"/>
                </a:solidFill>
              </a:rPr>
              <a:t>The Cognitive Genesis Study</a:t>
            </a:r>
          </a:p>
        </p:txBody>
      </p:sp>
      <p:pic>
        <p:nvPicPr>
          <p:cNvPr id="74754" name="Picture 4" descr="Cognitive_Genesis"/>
          <p:cNvPicPr>
            <a:picLocks noChangeAspect="1" noChangeArrowheads="1"/>
          </p:cNvPicPr>
          <p:nvPr>
            <p:ph idx="1"/>
          </p:nvPr>
        </p:nvPicPr>
        <p:blipFill>
          <a:blip r:embed="rId3"/>
          <a:srcRect r="2440"/>
          <a:stretch>
            <a:fillRect/>
          </a:stretch>
        </p:blipFill>
        <p:spPr>
          <a:xfrm>
            <a:off x="0" y="0"/>
            <a:ext cx="9144000" cy="6880225"/>
          </a:xfrm>
        </p:spPr>
      </p:pic>
      <p:pic>
        <p:nvPicPr>
          <p:cNvPr id="65540" name="Picture 4" descr="Cognitive_Genesis"/>
          <p:cNvPicPr>
            <a:picLocks noChangeAspect="1" noChangeArrowheads="1"/>
          </p:cNvPicPr>
          <p:nvPr/>
        </p:nvPicPr>
        <p:blipFill>
          <a:blip r:embed="rId3"/>
          <a:srcRect l="3328" t="38763" r="65475" b="33548"/>
          <a:stretch>
            <a:fillRect/>
          </a:stretch>
        </p:blipFill>
        <p:spPr bwMode="auto">
          <a:xfrm>
            <a:off x="0" y="2133600"/>
            <a:ext cx="5105400" cy="332581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5540"/>
                                        </p:tgtEl>
                                        <p:attrNameLst>
                                          <p:attrName>style.visibility</p:attrName>
                                        </p:attrNameLst>
                                      </p:cBhvr>
                                      <p:to>
                                        <p:strVal val="visible"/>
                                      </p:to>
                                    </p:set>
                                    <p:anim calcmode="lin" valueType="num">
                                      <p:cBhvr>
                                        <p:cTn id="7" dur="1000" fill="hold"/>
                                        <p:tgtEl>
                                          <p:spTgt spid="65540"/>
                                        </p:tgtEl>
                                        <p:attrNameLst>
                                          <p:attrName>ppt_w</p:attrName>
                                        </p:attrNameLst>
                                      </p:cBhvr>
                                      <p:tavLst>
                                        <p:tav tm="0">
                                          <p:val>
                                            <p:strVal val="#ppt_w*0.70"/>
                                          </p:val>
                                        </p:tav>
                                        <p:tav tm="100000">
                                          <p:val>
                                            <p:strVal val="#ppt_w"/>
                                          </p:val>
                                        </p:tav>
                                      </p:tavLst>
                                    </p:anim>
                                    <p:anim calcmode="lin" valueType="num">
                                      <p:cBhvr>
                                        <p:cTn id="8" dur="1000" fill="hold"/>
                                        <p:tgtEl>
                                          <p:spTgt spid="65540"/>
                                        </p:tgtEl>
                                        <p:attrNameLst>
                                          <p:attrName>ppt_h</p:attrName>
                                        </p:attrNameLst>
                                      </p:cBhvr>
                                      <p:tavLst>
                                        <p:tav tm="0">
                                          <p:val>
                                            <p:strVal val="#ppt_h"/>
                                          </p:val>
                                        </p:tav>
                                        <p:tav tm="100000">
                                          <p:val>
                                            <p:strVal val="#ppt_h"/>
                                          </p:val>
                                        </p:tav>
                                      </p:tavLst>
                                    </p:anim>
                                    <p:animEffect transition="in" filter="fade">
                                      <p:cBhvr>
                                        <p:cTn id="9" dur="1000"/>
                                        <p:tgtEl>
                                          <p:spTgt spid="65540"/>
                                        </p:tgtEl>
                                      </p:cBhvr>
                                    </p:animEffect>
                                  </p:childTnLst>
                                  <p:subTnLst>
                                    <p:set>
                                      <p:cBhvr override="childStyle">
                                        <p:cTn dur="1" fill="hold" display="0" masterRel="nextClick" afterEffect="1"/>
                                        <p:tgtEl>
                                          <p:spTgt spid="6554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4" descr="Reason_edited-1"/>
          <p:cNvPicPr>
            <a:picLocks noChangeAspect="1" noChangeArrowheads="1"/>
          </p:cNvPicPr>
          <p:nvPr/>
        </p:nvPicPr>
        <p:blipFill>
          <a:blip r:embed="rId3"/>
          <a:srcRect/>
          <a:stretch>
            <a:fillRect/>
          </a:stretch>
        </p:blipFill>
        <p:spPr bwMode="auto">
          <a:xfrm>
            <a:off x="0" y="960438"/>
            <a:ext cx="9144000" cy="5897562"/>
          </a:xfrm>
          <a:prstGeom prst="rect">
            <a:avLst/>
          </a:prstGeom>
          <a:noFill/>
          <a:ln w="9525">
            <a:noFill/>
            <a:miter lim="800000"/>
            <a:headEnd/>
            <a:tailEnd/>
          </a:ln>
        </p:spPr>
      </p:pic>
      <p:sp>
        <p:nvSpPr>
          <p:cNvPr id="22530" name="Rectangle 2"/>
          <p:cNvSpPr>
            <a:spLocks/>
          </p:cNvSpPr>
          <p:nvPr/>
        </p:nvSpPr>
        <p:spPr bwMode="auto">
          <a:xfrm>
            <a:off x="457200" y="152400"/>
            <a:ext cx="8229600" cy="533400"/>
          </a:xfrm>
          <a:prstGeom prst="rect">
            <a:avLst/>
          </a:prstGeom>
          <a:noFill/>
          <a:ln w="9525">
            <a:noFill/>
            <a:miter lim="800000"/>
            <a:headEnd/>
            <a:tailEnd/>
          </a:ln>
        </p:spPr>
        <p:txBody>
          <a:bodyPr anchor="b"/>
          <a:lstStyle/>
          <a:p>
            <a:pPr algn="ctr"/>
            <a:r>
              <a:rPr lang="en-US" sz="3600">
                <a:solidFill>
                  <a:schemeClr val="bg1"/>
                </a:solidFill>
              </a:rPr>
              <a:t>Adventist Education</a:t>
            </a:r>
          </a:p>
        </p:txBody>
      </p:sp>
      <p:sp>
        <p:nvSpPr>
          <p:cNvPr id="108548" name="Oval 4"/>
          <p:cNvSpPr>
            <a:spLocks noChangeArrowheads="1"/>
          </p:cNvSpPr>
          <p:nvPr/>
        </p:nvSpPr>
        <p:spPr bwMode="auto">
          <a:xfrm>
            <a:off x="0" y="3276600"/>
            <a:ext cx="5562600" cy="2133600"/>
          </a:xfrm>
          <a:prstGeom prst="ellipse">
            <a:avLst/>
          </a:prstGeom>
          <a:noFill/>
          <a:ln w="38100">
            <a:solidFill>
              <a:srgbClr val="800000"/>
            </a:solidFill>
            <a:round/>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5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p:cNvSpPr>
          <p:nvPr/>
        </p:nvSpPr>
        <p:spPr bwMode="auto">
          <a:xfrm>
            <a:off x="457200" y="304800"/>
            <a:ext cx="8229600" cy="533400"/>
          </a:xfrm>
          <a:prstGeom prst="rect">
            <a:avLst/>
          </a:prstGeom>
          <a:noFill/>
          <a:ln w="9525">
            <a:noFill/>
            <a:miter lim="800000"/>
            <a:headEnd/>
            <a:tailEnd/>
          </a:ln>
        </p:spPr>
        <p:txBody>
          <a:bodyPr anchor="b"/>
          <a:lstStyle/>
          <a:p>
            <a:pPr algn="ctr"/>
            <a:r>
              <a:rPr lang="en-US" sz="3600">
                <a:solidFill>
                  <a:schemeClr val="bg1"/>
                </a:solidFill>
              </a:rPr>
              <a:t>The Cognitive Genesis Study</a:t>
            </a:r>
          </a:p>
        </p:txBody>
      </p:sp>
      <p:sp>
        <p:nvSpPr>
          <p:cNvPr id="76802" name="Text Box 4"/>
          <p:cNvSpPr txBox="1">
            <a:spLocks noChangeArrowheads="1"/>
          </p:cNvSpPr>
          <p:nvPr/>
        </p:nvSpPr>
        <p:spPr bwMode="auto">
          <a:xfrm>
            <a:off x="571500" y="1524000"/>
            <a:ext cx="8001000" cy="3743325"/>
          </a:xfrm>
          <a:prstGeom prst="rect">
            <a:avLst/>
          </a:prstGeom>
          <a:noFill/>
          <a:ln w="9525">
            <a:noFill/>
            <a:miter lim="800000"/>
            <a:headEnd/>
            <a:tailEnd/>
          </a:ln>
        </p:spPr>
        <p:txBody>
          <a:bodyPr>
            <a:spAutoFit/>
          </a:bodyPr>
          <a:lstStyle/>
          <a:p>
            <a:r>
              <a:rPr lang="en-US" sz="2400">
                <a:solidFill>
                  <a:schemeClr val="bg1"/>
                </a:solidFill>
              </a:rPr>
              <a:t>“Even we were surprised by the results. Our four-year, independently financed study showed that students at Adventist schools outperformed their peers at the national average in every subject area.”</a:t>
            </a:r>
          </a:p>
          <a:p>
            <a:endParaRPr lang="en-US" sz="2400">
              <a:solidFill>
                <a:schemeClr val="bg1"/>
              </a:solidFill>
            </a:endParaRPr>
          </a:p>
          <a:p>
            <a:r>
              <a:rPr lang="en-US" sz="2400">
                <a:solidFill>
                  <a:schemeClr val="bg1"/>
                </a:solidFill>
              </a:rPr>
              <a:t>“One of our most dramatic findings is that students who transferred to Adventist schools saw a marked improvement in academic achievement. The more years a student attended an Adventist school, the more his or her performance improved.”</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p:cNvSpPr>
          <p:nvPr/>
        </p:nvSpPr>
        <p:spPr bwMode="auto">
          <a:xfrm>
            <a:off x="457200" y="304800"/>
            <a:ext cx="8229600" cy="533400"/>
          </a:xfrm>
          <a:prstGeom prst="rect">
            <a:avLst/>
          </a:prstGeom>
          <a:noFill/>
          <a:ln w="9525">
            <a:noFill/>
            <a:miter lim="800000"/>
            <a:headEnd/>
            <a:tailEnd/>
          </a:ln>
        </p:spPr>
        <p:txBody>
          <a:bodyPr anchor="b"/>
          <a:lstStyle/>
          <a:p>
            <a:pPr algn="ctr"/>
            <a:r>
              <a:rPr lang="en-US" sz="3600">
                <a:solidFill>
                  <a:schemeClr val="bg1"/>
                </a:solidFill>
              </a:rPr>
              <a:t>The Cognitive Genesis Study</a:t>
            </a:r>
          </a:p>
        </p:txBody>
      </p:sp>
      <p:sp>
        <p:nvSpPr>
          <p:cNvPr id="78850" name="Text Box 4"/>
          <p:cNvSpPr txBox="1">
            <a:spLocks noChangeArrowheads="1"/>
          </p:cNvSpPr>
          <p:nvPr/>
        </p:nvSpPr>
        <p:spPr bwMode="auto">
          <a:xfrm>
            <a:off x="609600" y="1554163"/>
            <a:ext cx="8001000" cy="3743325"/>
          </a:xfrm>
          <a:prstGeom prst="rect">
            <a:avLst/>
          </a:prstGeom>
          <a:noFill/>
          <a:ln w="9525">
            <a:noFill/>
            <a:miter lim="800000"/>
            <a:headEnd/>
            <a:tailEnd/>
          </a:ln>
        </p:spPr>
        <p:txBody>
          <a:bodyPr>
            <a:spAutoFit/>
          </a:bodyPr>
          <a:lstStyle/>
          <a:p>
            <a:r>
              <a:rPr lang="en-US" sz="2400">
                <a:solidFill>
                  <a:schemeClr val="bg1"/>
                </a:solidFill>
              </a:rPr>
              <a:t>“So how do we account for the Adventist advantage? We believe it lies in the holistic approach these schools take – a commitment to educating mind, body, and spirit. Unlike public schools, Adventist schools across the country have a standard curriculum. It includes the traditional "three R's" along with emphasis on spiritual and physical development. There's a coherence and a connectedness between Adventist schools that doesn't often exist in other systems.”</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p:cNvSpPr>
          <p:nvPr/>
        </p:nvSpPr>
        <p:spPr bwMode="auto">
          <a:xfrm>
            <a:off x="457200" y="304800"/>
            <a:ext cx="8229600" cy="533400"/>
          </a:xfrm>
          <a:prstGeom prst="rect">
            <a:avLst/>
          </a:prstGeom>
          <a:noFill/>
          <a:ln w="9525">
            <a:noFill/>
            <a:miter lim="800000"/>
            <a:headEnd/>
            <a:tailEnd/>
          </a:ln>
        </p:spPr>
        <p:txBody>
          <a:bodyPr anchor="b"/>
          <a:lstStyle/>
          <a:p>
            <a:pPr algn="ctr"/>
            <a:r>
              <a:rPr lang="en-US" sz="3600">
                <a:solidFill>
                  <a:schemeClr val="bg1"/>
                </a:solidFill>
              </a:rPr>
              <a:t>The Cognitive Genesis Study</a:t>
            </a:r>
          </a:p>
        </p:txBody>
      </p:sp>
      <p:sp>
        <p:nvSpPr>
          <p:cNvPr id="80898" name="Text Box 4"/>
          <p:cNvSpPr txBox="1">
            <a:spLocks noChangeArrowheads="1"/>
          </p:cNvSpPr>
          <p:nvPr/>
        </p:nvSpPr>
        <p:spPr bwMode="auto">
          <a:xfrm>
            <a:off x="571500" y="1524000"/>
            <a:ext cx="8001000" cy="3013075"/>
          </a:xfrm>
          <a:prstGeom prst="rect">
            <a:avLst/>
          </a:prstGeom>
          <a:noFill/>
          <a:ln w="9525">
            <a:noFill/>
            <a:miter lim="800000"/>
            <a:headEnd/>
            <a:tailEnd/>
          </a:ln>
        </p:spPr>
        <p:txBody>
          <a:bodyPr>
            <a:spAutoFit/>
          </a:bodyPr>
          <a:lstStyle/>
          <a:p>
            <a:r>
              <a:rPr lang="en-US" sz="2400">
                <a:solidFill>
                  <a:schemeClr val="bg1"/>
                </a:solidFill>
              </a:rPr>
              <a:t>“Some of the biggest predictors for student achievement, according to statistical models we developed, include whether students have a positive spiritual outlook, have a healthy relationship with their parents, and take care of their own health. These are all attitudes that can be cultivated, and they point to the importance of a holistic approach to education.”</a:t>
            </a:r>
          </a:p>
        </p:txBody>
      </p:sp>
      <p:sp>
        <p:nvSpPr>
          <p:cNvPr id="80899" name="Text Box 4"/>
          <p:cNvSpPr txBox="1">
            <a:spLocks noChangeArrowheads="1"/>
          </p:cNvSpPr>
          <p:nvPr/>
        </p:nvSpPr>
        <p:spPr bwMode="auto">
          <a:xfrm>
            <a:off x="609600" y="5715000"/>
            <a:ext cx="7924800" cy="731838"/>
          </a:xfrm>
          <a:prstGeom prst="rect">
            <a:avLst/>
          </a:prstGeom>
          <a:noFill/>
          <a:ln w="9525">
            <a:noFill/>
            <a:miter lim="800000"/>
            <a:headEnd/>
            <a:tailEnd/>
          </a:ln>
        </p:spPr>
        <p:txBody>
          <a:bodyPr>
            <a:spAutoFit/>
          </a:bodyPr>
          <a:lstStyle/>
          <a:p>
            <a:pPr>
              <a:spcBef>
                <a:spcPct val="50000"/>
              </a:spcBef>
            </a:pPr>
            <a:r>
              <a:rPr lang="en-US" sz="1200" i="1" u="sng">
                <a:solidFill>
                  <a:schemeClr val="bg1"/>
                </a:solidFill>
              </a:rPr>
              <a:t>For real education reform, take a cue from the Adventists</a:t>
            </a:r>
            <a:r>
              <a:rPr lang="en-US" sz="1200">
                <a:solidFill>
                  <a:schemeClr val="bg1"/>
                </a:solidFill>
              </a:rPr>
              <a:t/>
            </a:r>
            <a:br>
              <a:rPr lang="en-US" sz="1200">
                <a:solidFill>
                  <a:schemeClr val="bg1"/>
                </a:solidFill>
              </a:rPr>
            </a:br>
            <a:r>
              <a:rPr lang="en-US" sz="1200">
                <a:solidFill>
                  <a:schemeClr val="bg1"/>
                </a:solidFill>
              </a:rPr>
              <a:t>By Elissa Kido, Ed.D., professor of education at La Sierra University</a:t>
            </a:r>
            <a:br>
              <a:rPr lang="en-US" sz="1200">
                <a:solidFill>
                  <a:schemeClr val="bg1"/>
                </a:solidFill>
              </a:rPr>
            </a:br>
            <a:r>
              <a:rPr lang="en-US" sz="1200">
                <a:solidFill>
                  <a:schemeClr val="bg1"/>
                </a:solidFill>
              </a:rPr>
              <a:t>Posted on www.csmonitor.com on November 15, 2010.</a:t>
            </a:r>
            <a:r>
              <a:rPr lang="en-US"/>
              <a:t> </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6" descr="SJHLAB_C22012091707180"/>
          <p:cNvPicPr>
            <a:picLocks noChangeAspect="1" noChangeArrowheads="1"/>
          </p:cNvPicPr>
          <p:nvPr/>
        </p:nvPicPr>
        <p:blipFill>
          <a:blip r:embed="rId3"/>
          <a:srcRect/>
          <a:stretch>
            <a:fillRect/>
          </a:stretch>
        </p:blipFill>
        <p:spPr bwMode="auto">
          <a:xfrm>
            <a:off x="1971675" y="0"/>
            <a:ext cx="5200650" cy="6858000"/>
          </a:xfrm>
          <a:prstGeom prst="rect">
            <a:avLst/>
          </a:prstGeom>
          <a:noFill/>
          <a:ln w="9525">
            <a:noFill/>
            <a:miter lim="800000"/>
            <a:headEnd/>
            <a:tailEnd/>
          </a:ln>
        </p:spPr>
      </p:pic>
      <p:pic>
        <p:nvPicPr>
          <p:cNvPr id="215043" name="Picture 6" descr="SJHLAB_C22012091707180"/>
          <p:cNvPicPr>
            <a:picLocks noChangeAspect="1" noChangeArrowheads="1"/>
          </p:cNvPicPr>
          <p:nvPr/>
        </p:nvPicPr>
        <p:blipFill>
          <a:blip r:embed="rId3"/>
          <a:srcRect l="35349" t="28889" r="33882" b="49777"/>
          <a:stretch>
            <a:fillRect/>
          </a:stretch>
        </p:blipFill>
        <p:spPr bwMode="auto">
          <a:xfrm>
            <a:off x="3810000" y="1981200"/>
            <a:ext cx="5334000" cy="4876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15043"/>
                                        </p:tgtEl>
                                        <p:attrNameLst>
                                          <p:attrName>style.visibility</p:attrName>
                                        </p:attrNameLst>
                                      </p:cBhvr>
                                      <p:to>
                                        <p:strVal val="visible"/>
                                      </p:to>
                                    </p:set>
                                    <p:anim calcmode="lin" valueType="num">
                                      <p:cBhvr>
                                        <p:cTn id="7" dur="1000" fill="hold"/>
                                        <p:tgtEl>
                                          <p:spTgt spid="215043"/>
                                        </p:tgtEl>
                                        <p:attrNameLst>
                                          <p:attrName>ppt_w</p:attrName>
                                        </p:attrNameLst>
                                      </p:cBhvr>
                                      <p:tavLst>
                                        <p:tav tm="0">
                                          <p:val>
                                            <p:strVal val="#ppt_w*0.70"/>
                                          </p:val>
                                        </p:tav>
                                        <p:tav tm="100000">
                                          <p:val>
                                            <p:strVal val="#ppt_w"/>
                                          </p:val>
                                        </p:tav>
                                      </p:tavLst>
                                    </p:anim>
                                    <p:anim calcmode="lin" valueType="num">
                                      <p:cBhvr>
                                        <p:cTn id="8" dur="1000" fill="hold"/>
                                        <p:tgtEl>
                                          <p:spTgt spid="215043"/>
                                        </p:tgtEl>
                                        <p:attrNameLst>
                                          <p:attrName>ppt_h</p:attrName>
                                        </p:attrNameLst>
                                      </p:cBhvr>
                                      <p:tavLst>
                                        <p:tav tm="0">
                                          <p:val>
                                            <p:strVal val="#ppt_h"/>
                                          </p:val>
                                        </p:tav>
                                        <p:tav tm="100000">
                                          <p:val>
                                            <p:strVal val="#ppt_h"/>
                                          </p:val>
                                        </p:tav>
                                      </p:tavLst>
                                    </p:anim>
                                    <p:animEffect transition="in" filter="fade">
                                      <p:cBhvr>
                                        <p:cTn id="9" dur="1000"/>
                                        <p:tgtEl>
                                          <p:spTgt spid="2150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Picture 6" descr="SJHLAB_C22012091707180"/>
          <p:cNvPicPr>
            <a:picLocks noChangeAspect="1" noChangeArrowheads="1"/>
          </p:cNvPicPr>
          <p:nvPr/>
        </p:nvPicPr>
        <p:blipFill>
          <a:blip r:embed="rId3"/>
          <a:srcRect/>
          <a:stretch>
            <a:fillRect/>
          </a:stretch>
        </p:blipFill>
        <p:spPr bwMode="auto">
          <a:xfrm>
            <a:off x="1971675" y="0"/>
            <a:ext cx="5200650" cy="6858000"/>
          </a:xfrm>
          <a:prstGeom prst="rect">
            <a:avLst/>
          </a:prstGeom>
          <a:noFill/>
          <a:ln w="9525">
            <a:noFill/>
            <a:miter lim="800000"/>
            <a:headEnd/>
            <a:tailEnd/>
          </a:ln>
        </p:spPr>
      </p:pic>
      <p:pic>
        <p:nvPicPr>
          <p:cNvPr id="96259" name="Picture 6" descr="SJHLAB_C22012091707180"/>
          <p:cNvPicPr>
            <a:picLocks noChangeAspect="1" noChangeArrowheads="1"/>
          </p:cNvPicPr>
          <p:nvPr/>
        </p:nvPicPr>
        <p:blipFill>
          <a:blip r:embed="rId3"/>
          <a:srcRect l="35349" t="47778" r="33882" b="24445"/>
          <a:stretch>
            <a:fillRect/>
          </a:stretch>
        </p:blipFill>
        <p:spPr bwMode="auto">
          <a:xfrm>
            <a:off x="3810000" y="1981200"/>
            <a:ext cx="4095750" cy="4876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96259"/>
                                        </p:tgtEl>
                                        <p:attrNameLst>
                                          <p:attrName>style.visibility</p:attrName>
                                        </p:attrNameLst>
                                      </p:cBhvr>
                                      <p:to>
                                        <p:strVal val="visible"/>
                                      </p:to>
                                    </p:set>
                                    <p:anim calcmode="lin" valueType="num">
                                      <p:cBhvr>
                                        <p:cTn id="7" dur="1000" fill="hold"/>
                                        <p:tgtEl>
                                          <p:spTgt spid="96259"/>
                                        </p:tgtEl>
                                        <p:attrNameLst>
                                          <p:attrName>ppt_w</p:attrName>
                                        </p:attrNameLst>
                                      </p:cBhvr>
                                      <p:tavLst>
                                        <p:tav tm="0">
                                          <p:val>
                                            <p:strVal val="#ppt_w*0.70"/>
                                          </p:val>
                                        </p:tav>
                                        <p:tav tm="100000">
                                          <p:val>
                                            <p:strVal val="#ppt_w"/>
                                          </p:val>
                                        </p:tav>
                                      </p:tavLst>
                                    </p:anim>
                                    <p:anim calcmode="lin" valueType="num">
                                      <p:cBhvr>
                                        <p:cTn id="8" dur="1000" fill="hold"/>
                                        <p:tgtEl>
                                          <p:spTgt spid="96259"/>
                                        </p:tgtEl>
                                        <p:attrNameLst>
                                          <p:attrName>ppt_h</p:attrName>
                                        </p:attrNameLst>
                                      </p:cBhvr>
                                      <p:tavLst>
                                        <p:tav tm="0">
                                          <p:val>
                                            <p:strVal val="#ppt_h"/>
                                          </p:val>
                                        </p:tav>
                                        <p:tav tm="100000">
                                          <p:val>
                                            <p:strVal val="#ppt_h"/>
                                          </p:val>
                                        </p:tav>
                                      </p:tavLst>
                                    </p:anim>
                                    <p:animEffect transition="in" filter="fade">
                                      <p:cBhvr>
                                        <p:cTn id="9" dur="1000"/>
                                        <p:tgtEl>
                                          <p:spTgt spid="96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Picture 6" descr="SJHLAB_C22012091707180"/>
          <p:cNvPicPr>
            <a:picLocks noChangeAspect="1" noChangeArrowheads="1"/>
          </p:cNvPicPr>
          <p:nvPr/>
        </p:nvPicPr>
        <p:blipFill>
          <a:blip r:embed="rId3"/>
          <a:srcRect/>
          <a:stretch>
            <a:fillRect/>
          </a:stretch>
        </p:blipFill>
        <p:spPr bwMode="auto">
          <a:xfrm>
            <a:off x="1971675" y="0"/>
            <a:ext cx="5200650" cy="6858000"/>
          </a:xfrm>
          <a:prstGeom prst="rect">
            <a:avLst/>
          </a:prstGeom>
          <a:noFill/>
          <a:ln w="9525">
            <a:noFill/>
            <a:miter lim="800000"/>
            <a:headEnd/>
            <a:tailEnd/>
          </a:ln>
        </p:spPr>
      </p:pic>
      <p:pic>
        <p:nvPicPr>
          <p:cNvPr id="206851" name="Picture 6" descr="SJHLAB_C22012091707180"/>
          <p:cNvPicPr>
            <a:picLocks noChangeAspect="1" noChangeArrowheads="1"/>
          </p:cNvPicPr>
          <p:nvPr/>
        </p:nvPicPr>
        <p:blipFill>
          <a:blip r:embed="rId3"/>
          <a:srcRect l="35349" t="74445" r="32417"/>
          <a:stretch>
            <a:fillRect/>
          </a:stretch>
        </p:blipFill>
        <p:spPr bwMode="auto">
          <a:xfrm>
            <a:off x="3810000" y="1981200"/>
            <a:ext cx="4664075" cy="4876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06851"/>
                                        </p:tgtEl>
                                        <p:attrNameLst>
                                          <p:attrName>style.visibility</p:attrName>
                                        </p:attrNameLst>
                                      </p:cBhvr>
                                      <p:to>
                                        <p:strVal val="visible"/>
                                      </p:to>
                                    </p:set>
                                    <p:anim calcmode="lin" valueType="num">
                                      <p:cBhvr>
                                        <p:cTn id="7" dur="1000" fill="hold"/>
                                        <p:tgtEl>
                                          <p:spTgt spid="206851"/>
                                        </p:tgtEl>
                                        <p:attrNameLst>
                                          <p:attrName>ppt_w</p:attrName>
                                        </p:attrNameLst>
                                      </p:cBhvr>
                                      <p:tavLst>
                                        <p:tav tm="0">
                                          <p:val>
                                            <p:strVal val="#ppt_w*0.70"/>
                                          </p:val>
                                        </p:tav>
                                        <p:tav tm="100000">
                                          <p:val>
                                            <p:strVal val="#ppt_w"/>
                                          </p:val>
                                        </p:tav>
                                      </p:tavLst>
                                    </p:anim>
                                    <p:anim calcmode="lin" valueType="num">
                                      <p:cBhvr>
                                        <p:cTn id="8" dur="1000" fill="hold"/>
                                        <p:tgtEl>
                                          <p:spTgt spid="206851"/>
                                        </p:tgtEl>
                                        <p:attrNameLst>
                                          <p:attrName>ppt_h</p:attrName>
                                        </p:attrNameLst>
                                      </p:cBhvr>
                                      <p:tavLst>
                                        <p:tav tm="0">
                                          <p:val>
                                            <p:strVal val="#ppt_h"/>
                                          </p:val>
                                        </p:tav>
                                        <p:tav tm="100000">
                                          <p:val>
                                            <p:strVal val="#ppt_h"/>
                                          </p:val>
                                        </p:tav>
                                      </p:tavLst>
                                    </p:anim>
                                    <p:animEffect transition="in" filter="fade">
                                      <p:cBhvr>
                                        <p:cTn id="9" dur="1000"/>
                                        <p:tgtEl>
                                          <p:spTgt spid="206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8" name="Rectangle 4"/>
          <p:cNvSpPr>
            <a:spLocks noGrp="1"/>
          </p:cNvSpPr>
          <p:nvPr>
            <p:ph type="ctrTitle"/>
          </p:nvPr>
        </p:nvSpPr>
        <p:spPr>
          <a:xfrm>
            <a:off x="685800" y="4114800"/>
            <a:ext cx="7772400" cy="1470025"/>
          </a:xfrm>
        </p:spPr>
        <p:txBody>
          <a:bodyPr/>
          <a:lstStyle/>
          <a:p>
            <a:r>
              <a:rPr lang="en-US" sz="4000" smtClean="0">
                <a:latin typeface="Arial Rounded MT Bold" pitchFamily="34" charset="0"/>
              </a:rPr>
              <a:t>Why the 9</a:t>
            </a:r>
            <a:r>
              <a:rPr lang="en-US" sz="4000" baseline="30000" smtClean="0">
                <a:latin typeface="Arial Rounded MT Bold" pitchFamily="34" charset="0"/>
              </a:rPr>
              <a:t>th</a:t>
            </a:r>
            <a:r>
              <a:rPr lang="en-US" sz="4000" smtClean="0">
                <a:latin typeface="Arial Rounded MT Bold" pitchFamily="34" charset="0"/>
              </a:rPr>
              <a:t> &amp; 10</a:t>
            </a:r>
            <a:r>
              <a:rPr lang="en-US" sz="4000" baseline="30000" smtClean="0">
                <a:latin typeface="Arial Rounded MT Bold" pitchFamily="34" charset="0"/>
              </a:rPr>
              <a:t>th</a:t>
            </a:r>
            <a:r>
              <a:rPr lang="en-US" sz="4000" smtClean="0">
                <a:latin typeface="Arial Rounded MT Bold" pitchFamily="34" charset="0"/>
              </a:rPr>
              <a:t> grade program is so </a:t>
            </a:r>
            <a:r>
              <a:rPr lang="en-US" sz="4000" u="sng" smtClean="0">
                <a:latin typeface="Arial Rounded MT Bold" pitchFamily="34" charset="0"/>
              </a:rPr>
              <a:t>essential</a:t>
            </a:r>
            <a:r>
              <a:rPr lang="en-US" sz="4000" smtClean="0">
                <a:latin typeface="Arial Rounded MT Bold" pitchFamily="34" charset="0"/>
              </a:rPr>
              <a:t> at Tualatin Valley Academy</a:t>
            </a:r>
          </a:p>
        </p:txBody>
      </p:sp>
      <p:sp>
        <p:nvSpPr>
          <p:cNvPr id="89090" name="Rectangle 6"/>
          <p:cNvSpPr>
            <a:spLocks/>
          </p:cNvSpPr>
          <p:nvPr/>
        </p:nvSpPr>
        <p:spPr bwMode="auto">
          <a:xfrm>
            <a:off x="685800" y="914400"/>
            <a:ext cx="7772400" cy="1470025"/>
          </a:xfrm>
          <a:prstGeom prst="rect">
            <a:avLst/>
          </a:prstGeom>
          <a:noFill/>
          <a:ln w="9525">
            <a:noFill/>
            <a:miter lim="800000"/>
            <a:headEnd/>
            <a:tailEnd/>
          </a:ln>
        </p:spPr>
        <p:txBody>
          <a:bodyPr anchor="ctr"/>
          <a:lstStyle/>
          <a:p>
            <a:pPr algn="ctr" eaLnBrk="0" hangingPunct="0"/>
            <a:r>
              <a:rPr lang="en-US" sz="4000">
                <a:solidFill>
                  <a:schemeClr val="bg1"/>
                </a:solidFill>
              </a:rPr>
              <a:t>Why your children, grandchildren, and neighbor’s children belong at Tualatin Valley Academy</a:t>
            </a:r>
          </a:p>
        </p:txBody>
      </p:sp>
      <p:sp>
        <p:nvSpPr>
          <p:cNvPr id="195591" name="Rectangle 7"/>
          <p:cNvSpPr>
            <a:spLocks/>
          </p:cNvSpPr>
          <p:nvPr/>
        </p:nvSpPr>
        <p:spPr bwMode="auto">
          <a:xfrm>
            <a:off x="685800" y="2693988"/>
            <a:ext cx="7772400" cy="1470025"/>
          </a:xfrm>
          <a:prstGeom prst="rect">
            <a:avLst/>
          </a:prstGeom>
          <a:noFill/>
          <a:ln w="9525">
            <a:noFill/>
            <a:miter lim="800000"/>
            <a:headEnd/>
            <a:tailEnd/>
          </a:ln>
        </p:spPr>
        <p:txBody>
          <a:bodyPr anchor="ctr"/>
          <a:lstStyle/>
          <a:p>
            <a:pPr algn="ctr" eaLnBrk="0" hangingPunct="0"/>
            <a:r>
              <a:rPr lang="en-US" sz="4000">
                <a:solidFill>
                  <a:schemeClr val="bg1"/>
                </a:solidFill>
              </a:rPr>
              <a:t>And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55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55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8" grpId="0"/>
      <p:bldP spid="19559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p:cNvSpPr>
          <p:nvPr>
            <p:ph type="title"/>
          </p:nvPr>
        </p:nvSpPr>
        <p:spPr>
          <a:xfrm>
            <a:off x="457200" y="304800"/>
            <a:ext cx="8229600" cy="1143000"/>
          </a:xfrm>
        </p:spPr>
        <p:txBody>
          <a:bodyPr/>
          <a:lstStyle/>
          <a:p>
            <a:r>
              <a:rPr lang="en-US" sz="4000" smtClean="0">
                <a:latin typeface="Arial Rounded MT Bold" pitchFamily="34" charset="0"/>
              </a:rPr>
              <a:t>Creation Vs. Evolution</a:t>
            </a:r>
            <a:br>
              <a:rPr lang="en-US" sz="4000" smtClean="0">
                <a:latin typeface="Arial Rounded MT Bold" pitchFamily="34" charset="0"/>
              </a:rPr>
            </a:br>
            <a:endParaRPr lang="en-US" sz="4000" smtClean="0">
              <a:latin typeface="Arial Rounded MT Bold" pitchFamily="34" charset="0"/>
            </a:endParaRPr>
          </a:p>
        </p:txBody>
      </p:sp>
      <p:sp>
        <p:nvSpPr>
          <p:cNvPr id="199683" name="Rectangle 3"/>
          <p:cNvSpPr>
            <a:spLocks noGrp="1"/>
          </p:cNvSpPr>
          <p:nvPr>
            <p:ph type="body" idx="1"/>
          </p:nvPr>
        </p:nvSpPr>
        <p:spPr/>
        <p:txBody>
          <a:bodyPr/>
          <a:lstStyle/>
          <a:p>
            <a:pPr>
              <a:lnSpc>
                <a:spcPct val="90000"/>
              </a:lnSpc>
            </a:pPr>
            <a:r>
              <a:rPr lang="en-US" sz="2800" smtClean="0">
                <a:latin typeface="Arial Rounded MT Bold" pitchFamily="34" charset="0"/>
              </a:rPr>
              <a:t>Over 50% of the students who leave TVA after 8</a:t>
            </a:r>
            <a:r>
              <a:rPr lang="en-US" sz="2800" baseline="30000" smtClean="0">
                <a:latin typeface="Arial Rounded MT Bold" pitchFamily="34" charset="0"/>
              </a:rPr>
              <a:t>th</a:t>
            </a:r>
            <a:r>
              <a:rPr lang="en-US" sz="2800" smtClean="0">
                <a:latin typeface="Arial Rounded MT Bold" pitchFamily="34" charset="0"/>
              </a:rPr>
              <a:t> grade go to public high school.</a:t>
            </a:r>
            <a:br>
              <a:rPr lang="en-US" sz="2800" smtClean="0">
                <a:latin typeface="Arial Rounded MT Bold" pitchFamily="34" charset="0"/>
              </a:rPr>
            </a:br>
            <a:endParaRPr lang="en-US" sz="2800" smtClean="0">
              <a:latin typeface="Arial Rounded MT Bold" pitchFamily="34" charset="0"/>
            </a:endParaRPr>
          </a:p>
          <a:p>
            <a:pPr>
              <a:lnSpc>
                <a:spcPct val="90000"/>
              </a:lnSpc>
            </a:pPr>
            <a:r>
              <a:rPr lang="en-US" sz="2800" smtClean="0">
                <a:latin typeface="Arial Rounded MT Bold" pitchFamily="34" charset="0"/>
              </a:rPr>
              <a:t>100% of these students will complete a biology course that emphasizes evolution as a unifying theme.</a:t>
            </a:r>
            <a:br>
              <a:rPr lang="en-US" sz="2800" smtClean="0">
                <a:latin typeface="Arial Rounded MT Bold" pitchFamily="34" charset="0"/>
              </a:rPr>
            </a:br>
            <a:endParaRPr lang="en-US" sz="2800" smtClean="0">
              <a:latin typeface="Arial Rounded MT Bold" pitchFamily="34" charset="0"/>
            </a:endParaRPr>
          </a:p>
          <a:p>
            <a:pPr>
              <a:lnSpc>
                <a:spcPct val="90000"/>
              </a:lnSpc>
            </a:pPr>
            <a:r>
              <a:rPr lang="en-US" sz="2800" smtClean="0">
                <a:latin typeface="Arial Rounded MT Bold" pitchFamily="34" charset="0"/>
              </a:rPr>
              <a:t>During these biology classes it is very likely that evolution will come up on a </a:t>
            </a:r>
            <a:r>
              <a:rPr lang="en-US" sz="2800" u="sng" smtClean="0">
                <a:latin typeface="Arial Rounded MT Bold" pitchFamily="34" charset="0"/>
              </a:rPr>
              <a:t>daily</a:t>
            </a:r>
            <a:r>
              <a:rPr lang="en-US" sz="2800" smtClean="0">
                <a:latin typeface="Arial Rounded MT Bold" pitchFamily="34" charset="0"/>
              </a:rPr>
              <a:t> basis.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968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99683">
                                            <p:txEl>
                                              <p:pRg st="0" end="0"/>
                                            </p:txEl>
                                          </p:spTgt>
                                        </p:tgtEl>
                                        <p:attrNameLst>
                                          <p:attrName>ppt_c</p:attrName>
                                        </p:attrNameLst>
                                      </p:cBhvr>
                                      <p:to>
                                        <a:srgbClr val="AFE3C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968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99683">
                                            <p:txEl>
                                              <p:pRg st="1" end="1"/>
                                            </p:txEl>
                                          </p:spTgt>
                                        </p:tgtEl>
                                        <p:attrNameLst>
                                          <p:attrName>ppt_c</p:attrName>
                                        </p:attrNameLst>
                                      </p:cBhvr>
                                      <p:to>
                                        <a:srgbClr val="AFE3C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968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99683">
                                            <p:txEl>
                                              <p:pRg st="2" end="2"/>
                                            </p:txEl>
                                          </p:spTgt>
                                        </p:tgtEl>
                                        <p:attrNameLst>
                                          <p:attrName>ppt_c</p:attrName>
                                        </p:attrNameLst>
                                      </p:cBhvr>
                                      <p:to>
                                        <a:srgbClr val="AFE3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7" name="Picture 5" descr="PB316X"/>
          <p:cNvPicPr>
            <a:picLocks noChangeAspect="1" noChangeArrowheads="1"/>
          </p:cNvPicPr>
          <p:nvPr/>
        </p:nvPicPr>
        <p:blipFill>
          <a:blip r:embed="rId2"/>
          <a:srcRect/>
          <a:stretch>
            <a:fillRect/>
          </a:stretch>
        </p:blipFill>
        <p:spPr bwMode="auto">
          <a:xfrm>
            <a:off x="228600" y="762000"/>
            <a:ext cx="4133850" cy="5786438"/>
          </a:xfrm>
          <a:prstGeom prst="rect">
            <a:avLst/>
          </a:prstGeom>
          <a:noFill/>
          <a:ln w="9525">
            <a:noFill/>
            <a:miter lim="800000"/>
            <a:headEnd/>
            <a:tailEnd/>
          </a:ln>
        </p:spPr>
      </p:pic>
      <p:pic>
        <p:nvPicPr>
          <p:cNvPr id="91138" name="Picture 7" descr="51Axg1vum5L"/>
          <p:cNvPicPr>
            <a:picLocks noChangeAspect="1" noChangeArrowheads="1"/>
          </p:cNvPicPr>
          <p:nvPr/>
        </p:nvPicPr>
        <p:blipFill>
          <a:blip r:embed="rId3"/>
          <a:srcRect/>
          <a:stretch>
            <a:fillRect/>
          </a:stretch>
        </p:blipFill>
        <p:spPr bwMode="auto">
          <a:xfrm>
            <a:off x="6575425" y="762000"/>
            <a:ext cx="2212975" cy="3276600"/>
          </a:xfrm>
          <a:prstGeom prst="rect">
            <a:avLst/>
          </a:prstGeom>
          <a:noFill/>
          <a:ln w="9525">
            <a:noFill/>
            <a:miter lim="800000"/>
            <a:headEnd/>
            <a:tailEnd/>
          </a:ln>
        </p:spPr>
      </p:pic>
      <p:pic>
        <p:nvPicPr>
          <p:cNvPr id="91139" name="Picture 9" descr="cre"/>
          <p:cNvPicPr>
            <a:picLocks noChangeAspect="1" noChangeArrowheads="1"/>
          </p:cNvPicPr>
          <p:nvPr/>
        </p:nvPicPr>
        <p:blipFill>
          <a:blip r:embed="rId4"/>
          <a:srcRect/>
          <a:stretch>
            <a:fillRect/>
          </a:stretch>
        </p:blipFill>
        <p:spPr bwMode="auto">
          <a:xfrm>
            <a:off x="4724400" y="2590800"/>
            <a:ext cx="1619250" cy="2314575"/>
          </a:xfrm>
          <a:prstGeom prst="rect">
            <a:avLst/>
          </a:prstGeom>
          <a:noFill/>
          <a:ln w="9525">
            <a:noFill/>
            <a:miter lim="800000"/>
            <a:headEnd/>
            <a:tailEnd/>
          </a:ln>
        </p:spPr>
      </p:pic>
      <p:pic>
        <p:nvPicPr>
          <p:cNvPr id="91140" name="Picture 11" descr="NSTA%20Logo"/>
          <p:cNvPicPr>
            <a:picLocks noChangeAspect="1" noChangeArrowheads="1"/>
          </p:cNvPicPr>
          <p:nvPr/>
        </p:nvPicPr>
        <p:blipFill>
          <a:blip r:embed="rId5"/>
          <a:srcRect/>
          <a:stretch>
            <a:fillRect/>
          </a:stretch>
        </p:blipFill>
        <p:spPr bwMode="auto">
          <a:xfrm>
            <a:off x="4572000" y="5105400"/>
            <a:ext cx="4419600" cy="1181100"/>
          </a:xfrm>
          <a:prstGeom prst="rect">
            <a:avLst/>
          </a:prstGeom>
          <a:noFill/>
          <a:ln w="9525">
            <a:noFill/>
            <a:miter lim="800000"/>
            <a:headEnd/>
            <a:tailEnd/>
          </a:ln>
        </p:spPr>
      </p:pic>
      <p:sp>
        <p:nvSpPr>
          <p:cNvPr id="91141" name="Rectangle 2"/>
          <p:cNvSpPr>
            <a:spLocks/>
          </p:cNvSpPr>
          <p:nvPr/>
        </p:nvSpPr>
        <p:spPr bwMode="auto">
          <a:xfrm>
            <a:off x="457200" y="304800"/>
            <a:ext cx="8229600" cy="533400"/>
          </a:xfrm>
          <a:prstGeom prst="rect">
            <a:avLst/>
          </a:prstGeom>
          <a:noFill/>
          <a:ln w="9525">
            <a:noFill/>
            <a:miter lim="800000"/>
            <a:headEnd/>
            <a:tailEnd/>
          </a:ln>
        </p:spPr>
        <p:txBody>
          <a:bodyPr anchor="b"/>
          <a:lstStyle/>
          <a:p>
            <a:pPr algn="ctr"/>
            <a:r>
              <a:rPr lang="en-US" sz="4400">
                <a:solidFill>
                  <a:schemeClr val="bg1"/>
                </a:solidFill>
              </a:rPr>
              <a:t>Creation Vs. Evolution</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p:cNvSpPr>
          <p:nvPr/>
        </p:nvSpPr>
        <p:spPr bwMode="auto">
          <a:xfrm>
            <a:off x="457200" y="304800"/>
            <a:ext cx="8229600" cy="533400"/>
          </a:xfrm>
          <a:prstGeom prst="rect">
            <a:avLst/>
          </a:prstGeom>
          <a:noFill/>
          <a:ln w="9525">
            <a:noFill/>
            <a:miter lim="800000"/>
            <a:headEnd/>
            <a:tailEnd/>
          </a:ln>
        </p:spPr>
        <p:txBody>
          <a:bodyPr anchor="b"/>
          <a:lstStyle/>
          <a:p>
            <a:pPr algn="ctr"/>
            <a:r>
              <a:rPr lang="en-US" sz="4400">
                <a:solidFill>
                  <a:schemeClr val="bg1"/>
                </a:solidFill>
              </a:rPr>
              <a:t>Creation Vs. Evolution</a:t>
            </a:r>
          </a:p>
        </p:txBody>
      </p:sp>
      <p:pic>
        <p:nvPicPr>
          <p:cNvPr id="92162" name="Picture 8" descr="bill-nye-globe"/>
          <p:cNvPicPr>
            <a:picLocks noChangeAspect="1" noChangeArrowheads="1"/>
          </p:cNvPicPr>
          <p:nvPr/>
        </p:nvPicPr>
        <p:blipFill>
          <a:blip r:embed="rId3"/>
          <a:srcRect/>
          <a:stretch>
            <a:fillRect/>
          </a:stretch>
        </p:blipFill>
        <p:spPr bwMode="auto">
          <a:xfrm>
            <a:off x="152400" y="838200"/>
            <a:ext cx="4276725" cy="5641975"/>
          </a:xfrm>
          <a:prstGeom prst="rect">
            <a:avLst/>
          </a:prstGeom>
          <a:noFill/>
          <a:ln w="9525">
            <a:noFill/>
            <a:miter lim="800000"/>
            <a:headEnd/>
            <a:tailEnd/>
          </a:ln>
        </p:spPr>
      </p:pic>
      <p:sp>
        <p:nvSpPr>
          <p:cNvPr id="92163" name="Text Box 8"/>
          <p:cNvSpPr txBox="1">
            <a:spLocks noChangeArrowheads="1"/>
          </p:cNvSpPr>
          <p:nvPr/>
        </p:nvSpPr>
        <p:spPr bwMode="auto">
          <a:xfrm>
            <a:off x="4800600" y="914400"/>
            <a:ext cx="4343400" cy="4259263"/>
          </a:xfrm>
          <a:prstGeom prst="rect">
            <a:avLst/>
          </a:prstGeom>
          <a:noFill/>
          <a:ln w="9525">
            <a:noFill/>
            <a:miter lim="800000"/>
            <a:headEnd/>
            <a:tailEnd/>
          </a:ln>
        </p:spPr>
        <p:txBody>
          <a:bodyPr>
            <a:spAutoFit/>
          </a:bodyPr>
          <a:lstStyle/>
          <a:p>
            <a:pPr algn="ctr">
              <a:spcBef>
                <a:spcPct val="50000"/>
              </a:spcBef>
            </a:pPr>
            <a:r>
              <a:rPr lang="en-US" sz="1600" b="1">
                <a:solidFill>
                  <a:schemeClr val="bg1"/>
                </a:solidFill>
              </a:rPr>
              <a:t>Bill Nye the Intolerant Science Guy: "Your Kids" Need to "Believe in" Evolution</a:t>
            </a:r>
            <a:r>
              <a:rPr lang="en-US" sz="1400">
                <a:solidFill>
                  <a:schemeClr val="bg1"/>
                </a:solidFill>
              </a:rPr>
              <a:t> </a:t>
            </a:r>
          </a:p>
          <a:p>
            <a:endParaRPr lang="en-US" sz="1400">
              <a:solidFill>
                <a:schemeClr val="bg1"/>
              </a:solidFill>
            </a:endParaRPr>
          </a:p>
          <a:p>
            <a:r>
              <a:rPr lang="en-US" sz="1400">
                <a:solidFill>
                  <a:schemeClr val="bg1"/>
                </a:solidFill>
              </a:rPr>
              <a:t>As anyone who follows the Internet debate over evolution probably already knows, Bill Nye the Science Guy recently posted a viral YouTube video attacking those who he says "deny evolution."</a:t>
            </a:r>
          </a:p>
          <a:p>
            <a:endParaRPr lang="en-US" sz="1400">
              <a:solidFill>
                <a:schemeClr val="bg1"/>
              </a:solidFill>
            </a:endParaRPr>
          </a:p>
          <a:p>
            <a:r>
              <a:rPr lang="en-US" sz="1400">
                <a:solidFill>
                  <a:schemeClr val="bg1"/>
                </a:solidFill>
              </a:rPr>
              <a:t>Nye's most recent comments are noteworthy because he articulates the intolerant position of many evolutionists towards skeptics. </a:t>
            </a:r>
          </a:p>
          <a:p>
            <a:endParaRPr lang="en-US" sz="1400">
              <a:solidFill>
                <a:schemeClr val="bg1"/>
              </a:solidFill>
            </a:endParaRPr>
          </a:p>
          <a:p>
            <a:r>
              <a:rPr lang="en-US" sz="1400">
                <a:solidFill>
                  <a:schemeClr val="bg1"/>
                </a:solidFill>
              </a:rPr>
              <a:t>Nye says, "When you have a portion of the population that doesn't believe in it [evolution], that holds everybody back." He says that those who "deny evolution" have a worldview that "becomes crazy."</a:t>
            </a:r>
            <a:r>
              <a:rPr lang="en-US">
                <a:solidFill>
                  <a:schemeClr val="bg1"/>
                </a:solidFill>
              </a:rPr>
              <a:t> </a:t>
            </a:r>
          </a:p>
          <a:p>
            <a:endParaRPr lang="en-US" sz="1400">
              <a:solidFill>
                <a:schemeClr val="bg1"/>
              </a:solidFill>
            </a:endParaRPr>
          </a:p>
        </p:txBody>
      </p:sp>
      <p:sp>
        <p:nvSpPr>
          <p:cNvPr id="92164" name="Text Box 10"/>
          <p:cNvSpPr txBox="1">
            <a:spLocks noChangeArrowheads="1"/>
          </p:cNvSpPr>
          <p:nvPr/>
        </p:nvSpPr>
        <p:spPr bwMode="auto">
          <a:xfrm>
            <a:off x="4800600" y="5943600"/>
            <a:ext cx="3962400" cy="549275"/>
          </a:xfrm>
          <a:prstGeom prst="rect">
            <a:avLst/>
          </a:prstGeom>
          <a:noFill/>
          <a:ln w="9525">
            <a:noFill/>
            <a:miter lim="800000"/>
            <a:headEnd/>
            <a:tailEnd/>
          </a:ln>
        </p:spPr>
        <p:txBody>
          <a:bodyPr>
            <a:spAutoFit/>
          </a:bodyPr>
          <a:lstStyle/>
          <a:p>
            <a:pPr>
              <a:spcBef>
                <a:spcPct val="50000"/>
              </a:spcBef>
            </a:pPr>
            <a:r>
              <a:rPr lang="en-US" sz="1000">
                <a:solidFill>
                  <a:schemeClr val="bg1"/>
                </a:solidFill>
              </a:rPr>
              <a:t>The Center for Science &amp; Culture</a:t>
            </a:r>
            <a:br>
              <a:rPr lang="en-US" sz="1000">
                <a:solidFill>
                  <a:schemeClr val="bg1"/>
                </a:solidFill>
              </a:rPr>
            </a:br>
            <a:r>
              <a:rPr lang="en-US" sz="1000">
                <a:solidFill>
                  <a:schemeClr val="bg1"/>
                </a:solidFill>
              </a:rPr>
              <a:t>http://www.evolutionnews.org/2012/08/bill_nye_the_in_1063641.html</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3"/>
          <p:cNvSpPr>
            <a:spLocks noGrp="1"/>
          </p:cNvSpPr>
          <p:nvPr>
            <p:ph type="body" idx="1"/>
          </p:nvPr>
        </p:nvSpPr>
        <p:spPr/>
        <p:txBody>
          <a:bodyPr/>
          <a:lstStyle/>
          <a:p>
            <a:r>
              <a:rPr lang="en-US" smtClean="0">
                <a:latin typeface="Arial Rounded MT Bold" pitchFamily="34" charset="0"/>
              </a:rPr>
              <a:t>Every Adventist teacher is committed to moving the hearts and minds of the children entrusted to them upward.  </a:t>
            </a:r>
          </a:p>
          <a:p>
            <a:r>
              <a:rPr lang="en-US" smtClean="0">
                <a:latin typeface="Arial Rounded MT Bold" pitchFamily="34" charset="0"/>
              </a:rPr>
              <a:t>Above all else their desire for their students is that they will develop a personal relationship with Jesus.</a:t>
            </a:r>
          </a:p>
        </p:txBody>
      </p:sp>
      <p:sp>
        <p:nvSpPr>
          <p:cNvPr id="24578" name="Rectangle 2"/>
          <p:cNvSpPr>
            <a:spLocks/>
          </p:cNvSpPr>
          <p:nvPr/>
        </p:nvSpPr>
        <p:spPr bwMode="auto">
          <a:xfrm>
            <a:off x="457200" y="152400"/>
            <a:ext cx="8229600" cy="533400"/>
          </a:xfrm>
          <a:prstGeom prst="rect">
            <a:avLst/>
          </a:prstGeom>
          <a:noFill/>
          <a:ln w="9525">
            <a:noFill/>
            <a:miter lim="800000"/>
            <a:headEnd/>
            <a:tailEnd/>
          </a:ln>
        </p:spPr>
        <p:txBody>
          <a:bodyPr anchor="b"/>
          <a:lstStyle/>
          <a:p>
            <a:pPr algn="ctr"/>
            <a:r>
              <a:rPr lang="en-US" sz="3600">
                <a:solidFill>
                  <a:schemeClr val="bg1"/>
                </a:solidFill>
              </a:rPr>
              <a:t>Adventist Education</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p:cNvSpPr>
          <p:nvPr/>
        </p:nvSpPr>
        <p:spPr bwMode="auto">
          <a:xfrm>
            <a:off x="457200" y="304800"/>
            <a:ext cx="8229600" cy="533400"/>
          </a:xfrm>
          <a:prstGeom prst="rect">
            <a:avLst/>
          </a:prstGeom>
          <a:noFill/>
          <a:ln w="9525">
            <a:noFill/>
            <a:miter lim="800000"/>
            <a:headEnd/>
            <a:tailEnd/>
          </a:ln>
        </p:spPr>
        <p:txBody>
          <a:bodyPr anchor="b"/>
          <a:lstStyle/>
          <a:p>
            <a:pPr algn="ctr"/>
            <a:r>
              <a:rPr lang="en-US" sz="4400">
                <a:solidFill>
                  <a:schemeClr val="bg1"/>
                </a:solidFill>
              </a:rPr>
              <a:t>Creation Vs. Evolution</a:t>
            </a:r>
          </a:p>
        </p:txBody>
      </p:sp>
      <p:pic>
        <p:nvPicPr>
          <p:cNvPr id="94210" name="Picture 8" descr="bill-nye-globe"/>
          <p:cNvPicPr>
            <a:picLocks noChangeAspect="1" noChangeArrowheads="1"/>
          </p:cNvPicPr>
          <p:nvPr/>
        </p:nvPicPr>
        <p:blipFill>
          <a:blip r:embed="rId3"/>
          <a:srcRect/>
          <a:stretch>
            <a:fillRect/>
          </a:stretch>
        </p:blipFill>
        <p:spPr bwMode="auto">
          <a:xfrm>
            <a:off x="152400" y="838200"/>
            <a:ext cx="4276725" cy="5641975"/>
          </a:xfrm>
          <a:prstGeom prst="rect">
            <a:avLst/>
          </a:prstGeom>
          <a:noFill/>
          <a:ln w="9525">
            <a:noFill/>
            <a:miter lim="800000"/>
            <a:headEnd/>
            <a:tailEnd/>
          </a:ln>
        </p:spPr>
      </p:pic>
      <p:sp>
        <p:nvSpPr>
          <p:cNvPr id="94211" name="Text Box 5"/>
          <p:cNvSpPr txBox="1">
            <a:spLocks noChangeArrowheads="1"/>
          </p:cNvSpPr>
          <p:nvPr/>
        </p:nvSpPr>
        <p:spPr bwMode="auto">
          <a:xfrm>
            <a:off x="4724400" y="914400"/>
            <a:ext cx="4343400" cy="3771900"/>
          </a:xfrm>
          <a:prstGeom prst="rect">
            <a:avLst/>
          </a:prstGeom>
          <a:noFill/>
          <a:ln w="9525">
            <a:noFill/>
            <a:miter lim="800000"/>
            <a:headEnd/>
            <a:tailEnd/>
          </a:ln>
        </p:spPr>
        <p:txBody>
          <a:bodyPr>
            <a:spAutoFit/>
          </a:bodyPr>
          <a:lstStyle/>
          <a:p>
            <a:pPr algn="ctr">
              <a:spcBef>
                <a:spcPct val="50000"/>
              </a:spcBef>
            </a:pPr>
            <a:r>
              <a:rPr lang="en-US" sz="1600" b="1">
                <a:solidFill>
                  <a:schemeClr val="bg1"/>
                </a:solidFill>
              </a:rPr>
              <a:t>Bill Nye the Intolerant Science Guy: "Your Kids" Need to "Believe in" Evolution</a:t>
            </a:r>
            <a:r>
              <a:rPr lang="en-US">
                <a:solidFill>
                  <a:schemeClr val="bg1"/>
                </a:solidFill>
              </a:rPr>
              <a:t> </a:t>
            </a:r>
          </a:p>
          <a:p>
            <a:endParaRPr lang="en-US" sz="1200">
              <a:solidFill>
                <a:schemeClr val="bg1"/>
              </a:solidFill>
            </a:endParaRPr>
          </a:p>
          <a:p>
            <a:endParaRPr lang="en-US" sz="1400">
              <a:solidFill>
                <a:schemeClr val="bg1"/>
              </a:solidFill>
            </a:endParaRPr>
          </a:p>
          <a:p>
            <a:r>
              <a:rPr lang="en-US" sz="1400">
                <a:solidFill>
                  <a:schemeClr val="bg1"/>
                </a:solidFill>
              </a:rPr>
              <a:t>Nye then defines scientific literacy as demanding acceptance of evolution, and would remove from parents the freedom to teach their kids about problems with evolution:</a:t>
            </a:r>
          </a:p>
          <a:p>
            <a:endParaRPr lang="en-US" sz="1400">
              <a:solidFill>
                <a:schemeClr val="bg1"/>
              </a:solidFill>
            </a:endParaRPr>
          </a:p>
          <a:p>
            <a:r>
              <a:rPr lang="en-US" sz="1400">
                <a:solidFill>
                  <a:schemeClr val="bg1"/>
                </a:solidFill>
              </a:rPr>
              <a:t>“And I say to the grownups, if you want to deny evolution and live in your world that's completely inconsistent with everything we observe in the universe, that's fine. But don't make your kids do it because we need them. We need scientifically literate voters and taxpayers for the future. We need engineers that can build stuff, solve problems.” </a:t>
            </a:r>
          </a:p>
        </p:txBody>
      </p:sp>
      <p:sp>
        <p:nvSpPr>
          <p:cNvPr id="94212" name="Text Box 6"/>
          <p:cNvSpPr txBox="1">
            <a:spLocks noChangeArrowheads="1"/>
          </p:cNvSpPr>
          <p:nvPr/>
        </p:nvSpPr>
        <p:spPr bwMode="auto">
          <a:xfrm>
            <a:off x="4800600" y="5943600"/>
            <a:ext cx="3962400" cy="549275"/>
          </a:xfrm>
          <a:prstGeom prst="rect">
            <a:avLst/>
          </a:prstGeom>
          <a:noFill/>
          <a:ln w="9525">
            <a:noFill/>
            <a:miter lim="800000"/>
            <a:headEnd/>
            <a:tailEnd/>
          </a:ln>
        </p:spPr>
        <p:txBody>
          <a:bodyPr>
            <a:spAutoFit/>
          </a:bodyPr>
          <a:lstStyle/>
          <a:p>
            <a:pPr>
              <a:spcBef>
                <a:spcPct val="50000"/>
              </a:spcBef>
            </a:pPr>
            <a:r>
              <a:rPr lang="en-US" sz="1000">
                <a:solidFill>
                  <a:schemeClr val="bg1"/>
                </a:solidFill>
              </a:rPr>
              <a:t>The Center for Science &amp; Culture</a:t>
            </a:r>
            <a:br>
              <a:rPr lang="en-US" sz="1000">
                <a:solidFill>
                  <a:schemeClr val="bg1"/>
                </a:solidFill>
              </a:rPr>
            </a:br>
            <a:r>
              <a:rPr lang="en-US" sz="1000">
                <a:solidFill>
                  <a:schemeClr val="bg1"/>
                </a:solidFill>
              </a:rPr>
              <a:t>http://www.evolutionnews.org/2012/08/bill_nye_the_in_1063641.html</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p:cNvSpPr>
          <p:nvPr>
            <p:ph type="title" idx="4294967295"/>
          </p:nvPr>
        </p:nvSpPr>
        <p:spPr>
          <a:xfrm>
            <a:off x="457200" y="304800"/>
            <a:ext cx="8229600" cy="533400"/>
          </a:xfrm>
        </p:spPr>
        <p:txBody>
          <a:bodyPr anchor="b"/>
          <a:lstStyle/>
          <a:p>
            <a:pPr eaLnBrk="1" hangingPunct="1"/>
            <a:r>
              <a:rPr lang="en-US" sz="4000" smtClean="0">
                <a:latin typeface="Arial Rounded MT Bold" pitchFamily="34" charset="0"/>
              </a:rPr>
              <a:t>Creation Vs. Evolution</a:t>
            </a:r>
          </a:p>
        </p:txBody>
      </p:sp>
      <p:sp>
        <p:nvSpPr>
          <p:cNvPr id="96258" name="Rectangle 3"/>
          <p:cNvSpPr>
            <a:spLocks noGrp="1"/>
          </p:cNvSpPr>
          <p:nvPr>
            <p:ph type="body" idx="4294967295"/>
          </p:nvPr>
        </p:nvSpPr>
        <p:spPr/>
        <p:txBody>
          <a:bodyPr/>
          <a:lstStyle/>
          <a:p>
            <a:pPr marL="273050" indent="-273050" eaLnBrk="1" hangingPunct="1"/>
            <a:r>
              <a:rPr lang="en-US" sz="2800" b="1" smtClean="0">
                <a:latin typeface="Arial Rounded MT Bold" pitchFamily="34" charset="0"/>
              </a:rPr>
              <a:t>Where do you want your kids to learn about evolution?</a:t>
            </a:r>
            <a:br>
              <a:rPr lang="en-US" sz="2800" b="1" smtClean="0">
                <a:latin typeface="Arial Rounded MT Bold" pitchFamily="34" charset="0"/>
              </a:rPr>
            </a:br>
            <a:endParaRPr lang="en-US" sz="2800" b="1" smtClean="0">
              <a:latin typeface="Arial Rounded MT Bold" pitchFamily="34" charset="0"/>
            </a:endParaRPr>
          </a:p>
          <a:p>
            <a:pPr marL="273050" indent="-273050" eaLnBrk="1" hangingPunct="1"/>
            <a:r>
              <a:rPr lang="en-US" sz="2800" b="1" smtClean="0">
                <a:latin typeface="Arial Rounded MT Bold" pitchFamily="34" charset="0"/>
              </a:rPr>
              <a:t>Where do you want your kids to learn about God?</a:t>
            </a:r>
            <a:endParaRPr lang="en-US" sz="2800" smtClean="0">
              <a:latin typeface="Arial Rounded MT Bold" pitchFamily="34"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p:cNvSpPr>
          <p:nvPr>
            <p:ph type="title" idx="4294967295"/>
          </p:nvPr>
        </p:nvSpPr>
        <p:spPr>
          <a:xfrm>
            <a:off x="457200" y="304800"/>
            <a:ext cx="8229600" cy="533400"/>
          </a:xfrm>
        </p:spPr>
        <p:txBody>
          <a:bodyPr anchor="b"/>
          <a:lstStyle/>
          <a:p>
            <a:pPr eaLnBrk="1" hangingPunct="1"/>
            <a:r>
              <a:rPr lang="en-US" smtClean="0">
                <a:latin typeface="Arial Rounded MT Bold" pitchFamily="34" charset="0"/>
              </a:rPr>
              <a:t>Creation Vs. Evolution</a:t>
            </a:r>
          </a:p>
        </p:txBody>
      </p:sp>
      <p:pic>
        <p:nvPicPr>
          <p:cNvPr id="98306" name="Picture 6" descr="DCP01295"/>
          <p:cNvPicPr>
            <a:picLocks noChangeAspect="1" noChangeArrowheads="1"/>
          </p:cNvPicPr>
          <p:nvPr/>
        </p:nvPicPr>
        <p:blipFill>
          <a:blip r:embed="rId3"/>
          <a:srcRect/>
          <a:stretch>
            <a:fillRect/>
          </a:stretch>
        </p:blipFill>
        <p:spPr bwMode="auto">
          <a:xfrm>
            <a:off x="457200" y="1219200"/>
            <a:ext cx="4343400" cy="3276600"/>
          </a:xfrm>
          <a:prstGeom prst="rect">
            <a:avLst/>
          </a:prstGeom>
          <a:noFill/>
          <a:ln w="9525">
            <a:noFill/>
            <a:miter lim="800000"/>
            <a:headEnd/>
            <a:tailEnd/>
          </a:ln>
        </p:spPr>
      </p:pic>
      <p:pic>
        <p:nvPicPr>
          <p:cNvPr id="98307" name="Picture 9" descr="pulse-wave"/>
          <p:cNvPicPr>
            <a:picLocks noChangeAspect="1" noChangeArrowheads="1"/>
          </p:cNvPicPr>
          <p:nvPr/>
        </p:nvPicPr>
        <p:blipFill>
          <a:blip r:embed="rId4"/>
          <a:srcRect/>
          <a:stretch>
            <a:fillRect/>
          </a:stretch>
        </p:blipFill>
        <p:spPr bwMode="auto">
          <a:xfrm>
            <a:off x="3810000" y="4191000"/>
            <a:ext cx="5095875" cy="1990725"/>
          </a:xfrm>
          <a:prstGeom prst="rect">
            <a:avLst/>
          </a:prstGeom>
          <a:noFill/>
          <a:ln w="9525">
            <a:noFill/>
            <a:miter lim="800000"/>
            <a:headEnd/>
            <a:tailEnd/>
          </a:ln>
        </p:spPr>
      </p:pic>
      <p:sp>
        <p:nvSpPr>
          <p:cNvPr id="98308" name="Text Box 11"/>
          <p:cNvSpPr txBox="1">
            <a:spLocks noChangeArrowheads="1"/>
          </p:cNvSpPr>
          <p:nvPr/>
        </p:nvSpPr>
        <p:spPr bwMode="auto">
          <a:xfrm>
            <a:off x="5334000" y="1371600"/>
            <a:ext cx="3352800" cy="2225675"/>
          </a:xfrm>
          <a:prstGeom prst="rect">
            <a:avLst/>
          </a:prstGeom>
          <a:noFill/>
          <a:ln w="9525">
            <a:noFill/>
            <a:miter lim="800000"/>
            <a:headEnd/>
            <a:tailEnd/>
          </a:ln>
        </p:spPr>
        <p:txBody>
          <a:bodyPr>
            <a:spAutoFit/>
          </a:bodyPr>
          <a:lstStyle/>
          <a:p>
            <a:pPr>
              <a:spcBef>
                <a:spcPct val="50000"/>
              </a:spcBef>
            </a:pPr>
            <a:r>
              <a:rPr lang="en-US" sz="2000">
                <a:solidFill>
                  <a:schemeClr val="bg1"/>
                </a:solidFill>
              </a:rPr>
              <a:t>In November 2004 our 9/10 Biology class visited Dr. Curtis Bell in his research laboratory at OHSU in Beaverton. Here we learned about weakly electric fish.</a:t>
            </a:r>
            <a:r>
              <a:rPr lang="en-US">
                <a:solidFill>
                  <a:schemeClr val="bg1"/>
                </a:solidFill>
              </a:rPr>
              <a:t> </a:t>
            </a:r>
          </a:p>
        </p:txBody>
      </p:sp>
      <p:sp>
        <p:nvSpPr>
          <p:cNvPr id="81925" name="Text Box 12"/>
          <p:cNvSpPr txBox="1">
            <a:spLocks noChangeArrowheads="1"/>
          </p:cNvSpPr>
          <p:nvPr/>
        </p:nvSpPr>
        <p:spPr bwMode="auto">
          <a:xfrm>
            <a:off x="457200" y="4800600"/>
            <a:ext cx="3124200" cy="1006475"/>
          </a:xfrm>
          <a:prstGeom prst="rect">
            <a:avLst/>
          </a:prstGeom>
          <a:noFill/>
          <a:ln w="9525">
            <a:noFill/>
            <a:miter lim="800000"/>
            <a:headEnd/>
            <a:tailEnd/>
          </a:ln>
        </p:spPr>
        <p:txBody>
          <a:bodyPr>
            <a:spAutoFit/>
          </a:bodyPr>
          <a:lstStyle/>
          <a:p>
            <a:pPr>
              <a:spcBef>
                <a:spcPct val="50000"/>
              </a:spcBef>
            </a:pPr>
            <a:r>
              <a:rPr lang="en-US" sz="2000">
                <a:solidFill>
                  <a:schemeClr val="bg1"/>
                </a:solidFill>
              </a:rPr>
              <a:t>“Phil, how can you teach science in a Christian school?”</a:t>
            </a:r>
            <a:endParaRPr lang="en-US">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p:cNvSpPr>
          <p:nvPr>
            <p:ph type="title" idx="4294967295"/>
          </p:nvPr>
        </p:nvSpPr>
        <p:spPr>
          <a:xfrm>
            <a:off x="457200" y="304800"/>
            <a:ext cx="8229600" cy="533400"/>
          </a:xfrm>
        </p:spPr>
        <p:txBody>
          <a:bodyPr anchor="b"/>
          <a:lstStyle/>
          <a:p>
            <a:pPr eaLnBrk="1" hangingPunct="1"/>
            <a:r>
              <a:rPr lang="en-US" smtClean="0">
                <a:latin typeface="Arial Rounded MT Bold" pitchFamily="34" charset="0"/>
              </a:rPr>
              <a:t>Creation Vs. Evolution</a:t>
            </a:r>
          </a:p>
        </p:txBody>
      </p:sp>
      <p:sp>
        <p:nvSpPr>
          <p:cNvPr id="100354" name="Rectangle 3"/>
          <p:cNvSpPr>
            <a:spLocks noGrp="1"/>
          </p:cNvSpPr>
          <p:nvPr>
            <p:ph type="body" idx="4294967295"/>
          </p:nvPr>
        </p:nvSpPr>
        <p:spPr/>
        <p:txBody>
          <a:bodyPr/>
          <a:lstStyle/>
          <a:p>
            <a:pPr marL="273050" indent="-273050" eaLnBrk="1" hangingPunct="1"/>
            <a:r>
              <a:rPr lang="en-US" sz="2400" b="1" smtClean="0">
                <a:latin typeface="Arial Rounded MT Bold" pitchFamily="34" charset="0"/>
              </a:rPr>
              <a:t>“It is the work of true education…, to train the youth to be thinkers, and not mere reflectors of other men’s thought.” 		     </a:t>
            </a:r>
            <a:r>
              <a:rPr lang="en-US" sz="1600" b="1" smtClean="0">
                <a:latin typeface="Arial Rounded MT Bold" pitchFamily="34" charset="0"/>
              </a:rPr>
              <a:t>(Education p.17)</a:t>
            </a:r>
            <a:endParaRPr lang="en-US" sz="1600" smtClean="0">
              <a:latin typeface="Arial Rounded MT Bold" pitchFamily="34" charset="0"/>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1" name="Picture 9" descr="jesus-earth1"/>
          <p:cNvPicPr>
            <a:picLocks noChangeAspect="1" noChangeArrowheads="1"/>
          </p:cNvPicPr>
          <p:nvPr/>
        </p:nvPicPr>
        <p:blipFill>
          <a:blip r:embed="rId3"/>
          <a:srcRect l="4138" t="5597" r="2928" b="5382"/>
          <a:stretch>
            <a:fillRect/>
          </a:stretch>
        </p:blipFill>
        <p:spPr bwMode="auto">
          <a:xfrm>
            <a:off x="0" y="0"/>
            <a:ext cx="9144000" cy="6477000"/>
          </a:xfrm>
          <a:prstGeom prst="rect">
            <a:avLst/>
          </a:prstGeom>
          <a:noFill/>
          <a:ln w="9525">
            <a:noFill/>
            <a:miter lim="800000"/>
            <a:headEnd/>
            <a:tailEnd/>
          </a:ln>
        </p:spPr>
      </p:pic>
      <p:sp>
        <p:nvSpPr>
          <p:cNvPr id="102402" name="Rectangle 2"/>
          <p:cNvSpPr>
            <a:spLocks noGrp="1"/>
          </p:cNvSpPr>
          <p:nvPr>
            <p:ph type="title" idx="4294967295"/>
          </p:nvPr>
        </p:nvSpPr>
        <p:spPr>
          <a:xfrm>
            <a:off x="457200" y="304800"/>
            <a:ext cx="8229600" cy="533400"/>
          </a:xfrm>
        </p:spPr>
        <p:txBody>
          <a:bodyPr anchor="b"/>
          <a:lstStyle/>
          <a:p>
            <a:pPr eaLnBrk="1" hangingPunct="1"/>
            <a:r>
              <a:rPr lang="en-US" smtClean="0">
                <a:latin typeface="Arial Rounded MT Bold" pitchFamily="34" charset="0"/>
              </a:rPr>
              <a:t>Creation Vs. Evolution</a:t>
            </a:r>
          </a:p>
        </p:txBody>
      </p:sp>
      <p:sp>
        <p:nvSpPr>
          <p:cNvPr id="102403" name="Text Box 10"/>
          <p:cNvSpPr txBox="1">
            <a:spLocks noChangeArrowheads="1"/>
          </p:cNvSpPr>
          <p:nvPr/>
        </p:nvSpPr>
        <p:spPr bwMode="auto">
          <a:xfrm>
            <a:off x="2819400" y="5105400"/>
            <a:ext cx="6096000" cy="1616075"/>
          </a:xfrm>
          <a:prstGeom prst="rect">
            <a:avLst/>
          </a:prstGeom>
          <a:solidFill>
            <a:schemeClr val="tx1">
              <a:alpha val="70195"/>
            </a:schemeClr>
          </a:solidFill>
          <a:ln w="9525">
            <a:noFill/>
            <a:miter lim="800000"/>
            <a:headEnd/>
            <a:tailEnd/>
          </a:ln>
        </p:spPr>
        <p:txBody>
          <a:bodyPr>
            <a:spAutoFit/>
          </a:bodyPr>
          <a:lstStyle/>
          <a:p>
            <a:pPr>
              <a:spcBef>
                <a:spcPct val="50000"/>
              </a:spcBef>
            </a:pPr>
            <a:r>
              <a:rPr lang="en-US" sz="2000">
                <a:solidFill>
                  <a:schemeClr val="bg1"/>
                </a:solidFill>
              </a:rPr>
              <a:t>“By faith we understand that the entire universe was formed at God’s command, that what we now see did not come from anything that can be seen.” </a:t>
            </a:r>
            <a:br>
              <a:rPr lang="en-US" sz="2000">
                <a:solidFill>
                  <a:schemeClr val="bg1"/>
                </a:solidFill>
              </a:rPr>
            </a:br>
            <a:r>
              <a:rPr lang="en-US" sz="2000">
                <a:solidFill>
                  <a:schemeClr val="bg1"/>
                </a:solidFill>
              </a:rPr>
              <a:t>			            </a:t>
            </a:r>
            <a:r>
              <a:rPr lang="en-US" sz="1400" b="1" i="1">
                <a:solidFill>
                  <a:schemeClr val="bg1"/>
                </a:solidFill>
              </a:rPr>
              <a:t>Hebrews 11:3 (NLT)</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49" name="Picture 8" descr="SJHLAB_C22012091707170"/>
          <p:cNvPicPr>
            <a:picLocks noChangeAspect="1" noChangeArrowheads="1"/>
          </p:cNvPicPr>
          <p:nvPr>
            <p:ph idx="4294967295"/>
          </p:nvPr>
        </p:nvPicPr>
        <p:blipFill>
          <a:blip r:embed="rId3"/>
          <a:srcRect/>
          <a:stretch>
            <a:fillRect/>
          </a:stretch>
        </p:blipFill>
        <p:spPr>
          <a:xfrm>
            <a:off x="1371600" y="0"/>
            <a:ext cx="6400800" cy="6338888"/>
          </a:xfrm>
        </p:spPr>
      </p:pic>
      <p:sp>
        <p:nvSpPr>
          <p:cNvPr id="94211" name="Oval 3"/>
          <p:cNvSpPr>
            <a:spLocks noChangeArrowheads="1"/>
          </p:cNvSpPr>
          <p:nvPr/>
        </p:nvSpPr>
        <p:spPr bwMode="auto">
          <a:xfrm>
            <a:off x="4572000" y="3733800"/>
            <a:ext cx="3505200" cy="381000"/>
          </a:xfrm>
          <a:prstGeom prst="ellipse">
            <a:avLst/>
          </a:prstGeom>
          <a:noFill/>
          <a:ln w="38100">
            <a:solidFill>
              <a:srgbClr val="800000"/>
            </a:solidFill>
            <a:round/>
            <a:headEnd/>
            <a:tailEnd/>
          </a:ln>
        </p:spPr>
        <p:txBody>
          <a:bodyPr wrap="none" anchor="ctr"/>
          <a:lstStyle/>
          <a:p>
            <a:endParaRPr lang="en-US">
              <a:latin typeface="Arial" charset="0"/>
            </a:endParaRPr>
          </a:p>
        </p:txBody>
      </p:sp>
      <p:sp>
        <p:nvSpPr>
          <p:cNvPr id="94212" name="Oval 4"/>
          <p:cNvSpPr>
            <a:spLocks noChangeArrowheads="1"/>
          </p:cNvSpPr>
          <p:nvPr/>
        </p:nvSpPr>
        <p:spPr bwMode="auto">
          <a:xfrm>
            <a:off x="3962400" y="4800600"/>
            <a:ext cx="3962400" cy="1676400"/>
          </a:xfrm>
          <a:prstGeom prst="ellipse">
            <a:avLst/>
          </a:prstGeom>
          <a:noFill/>
          <a:ln w="38100">
            <a:solidFill>
              <a:srgbClr val="800000"/>
            </a:solidFill>
            <a:round/>
            <a:headEnd/>
            <a:tailEnd/>
          </a:ln>
        </p:spPr>
        <p:txBody>
          <a:bodyPr wrap="none" anchor="ctr"/>
          <a:lstStyle/>
          <a:p>
            <a:endParaRPr lang="en-US">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4211"/>
                                        </p:tgtEl>
                                        <p:attrNameLst>
                                          <p:attrName>style.visibility</p:attrName>
                                        </p:attrNameLst>
                                      </p:cBhvr>
                                      <p:to>
                                        <p:strVal val="visible"/>
                                      </p:to>
                                    </p:set>
                                    <p:anim calcmode="lin" valueType="num">
                                      <p:cBhvr>
                                        <p:cTn id="7" dur="1000" fill="hold"/>
                                        <p:tgtEl>
                                          <p:spTgt spid="94211"/>
                                        </p:tgtEl>
                                        <p:attrNameLst>
                                          <p:attrName>ppt_w</p:attrName>
                                        </p:attrNameLst>
                                      </p:cBhvr>
                                      <p:tavLst>
                                        <p:tav tm="0">
                                          <p:val>
                                            <p:strVal val="#ppt_w*0.70"/>
                                          </p:val>
                                        </p:tav>
                                        <p:tav tm="100000">
                                          <p:val>
                                            <p:strVal val="#ppt_w"/>
                                          </p:val>
                                        </p:tav>
                                      </p:tavLst>
                                    </p:anim>
                                    <p:anim calcmode="lin" valueType="num">
                                      <p:cBhvr>
                                        <p:cTn id="8" dur="1000" fill="hold"/>
                                        <p:tgtEl>
                                          <p:spTgt spid="94211"/>
                                        </p:tgtEl>
                                        <p:attrNameLst>
                                          <p:attrName>ppt_h</p:attrName>
                                        </p:attrNameLst>
                                      </p:cBhvr>
                                      <p:tavLst>
                                        <p:tav tm="0">
                                          <p:val>
                                            <p:strVal val="#ppt_h"/>
                                          </p:val>
                                        </p:tav>
                                        <p:tav tm="100000">
                                          <p:val>
                                            <p:strVal val="#ppt_h"/>
                                          </p:val>
                                        </p:tav>
                                      </p:tavLst>
                                    </p:anim>
                                    <p:animEffect transition="in" filter="fade">
                                      <p:cBhvr>
                                        <p:cTn id="9" dur="1000"/>
                                        <p:tgtEl>
                                          <p:spTgt spid="94211"/>
                                        </p:tgtEl>
                                      </p:cBhvr>
                                    </p:animEffect>
                                  </p:childTnLst>
                                  <p:subTnLst>
                                    <p:set>
                                      <p:cBhvr override="childStyle">
                                        <p:cTn dur="1" fill="hold" display="0" masterRel="nextClick" afterEffect="1"/>
                                        <p:tgtEl>
                                          <p:spTgt spid="94211"/>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94212"/>
                                        </p:tgtEl>
                                        <p:attrNameLst>
                                          <p:attrName>style.visibility</p:attrName>
                                        </p:attrNameLst>
                                      </p:cBhvr>
                                      <p:to>
                                        <p:strVal val="visible"/>
                                      </p:to>
                                    </p:set>
                                    <p:anim calcmode="lin" valueType="num">
                                      <p:cBhvr>
                                        <p:cTn id="14" dur="1000" fill="hold"/>
                                        <p:tgtEl>
                                          <p:spTgt spid="94212"/>
                                        </p:tgtEl>
                                        <p:attrNameLst>
                                          <p:attrName>ppt_w</p:attrName>
                                        </p:attrNameLst>
                                      </p:cBhvr>
                                      <p:tavLst>
                                        <p:tav tm="0">
                                          <p:val>
                                            <p:strVal val="#ppt_w*0.70"/>
                                          </p:val>
                                        </p:tav>
                                        <p:tav tm="100000">
                                          <p:val>
                                            <p:strVal val="#ppt_w"/>
                                          </p:val>
                                        </p:tav>
                                      </p:tavLst>
                                    </p:anim>
                                    <p:anim calcmode="lin" valueType="num">
                                      <p:cBhvr>
                                        <p:cTn id="15" dur="1000" fill="hold"/>
                                        <p:tgtEl>
                                          <p:spTgt spid="94212"/>
                                        </p:tgtEl>
                                        <p:attrNameLst>
                                          <p:attrName>ppt_h</p:attrName>
                                        </p:attrNameLst>
                                      </p:cBhvr>
                                      <p:tavLst>
                                        <p:tav tm="0">
                                          <p:val>
                                            <p:strVal val="#ppt_h"/>
                                          </p:val>
                                        </p:tav>
                                        <p:tav tm="100000">
                                          <p:val>
                                            <p:strVal val="#ppt_h"/>
                                          </p:val>
                                        </p:tav>
                                      </p:tavLst>
                                    </p:anim>
                                    <p:animEffect transition="in" filter="fade">
                                      <p:cBhvr>
                                        <p:cTn id="16" dur="1000"/>
                                        <p:tgtEl>
                                          <p:spTgt spid="94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animBg="1"/>
      <p:bldP spid="9421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p:cNvSpPr>
          <p:nvPr>
            <p:ph type="title" idx="4294967295"/>
          </p:nvPr>
        </p:nvSpPr>
        <p:spPr>
          <a:xfrm>
            <a:off x="457200" y="304800"/>
            <a:ext cx="8229600" cy="533400"/>
          </a:xfrm>
        </p:spPr>
        <p:txBody>
          <a:bodyPr anchor="b"/>
          <a:lstStyle/>
          <a:p>
            <a:pPr eaLnBrk="1" hangingPunct="1"/>
            <a:r>
              <a:rPr lang="en-US" smtClean="0">
                <a:latin typeface="Arial Rounded MT Bold" pitchFamily="34" charset="0"/>
              </a:rPr>
              <a:t>Creation Vs. Evolution</a:t>
            </a:r>
          </a:p>
        </p:txBody>
      </p:sp>
      <p:pic>
        <p:nvPicPr>
          <p:cNvPr id="106498" name="Picture 4" descr="jesus_hands_williams_spencer-fp-d1372aa6b92106872ac79ad692e43767"/>
          <p:cNvPicPr>
            <a:picLocks noChangeAspect="1" noChangeArrowheads="1"/>
          </p:cNvPicPr>
          <p:nvPr/>
        </p:nvPicPr>
        <p:blipFill>
          <a:blip r:embed="rId3"/>
          <a:srcRect/>
          <a:stretch>
            <a:fillRect/>
          </a:stretch>
        </p:blipFill>
        <p:spPr bwMode="auto">
          <a:xfrm>
            <a:off x="0" y="762000"/>
            <a:ext cx="9144000" cy="5638800"/>
          </a:xfrm>
          <a:prstGeom prst="rect">
            <a:avLst/>
          </a:prstGeom>
          <a:noFill/>
          <a:ln w="9525">
            <a:noFill/>
            <a:miter lim="800000"/>
            <a:headEnd/>
            <a:tailEnd/>
          </a:ln>
        </p:spPr>
      </p:pic>
      <p:sp>
        <p:nvSpPr>
          <p:cNvPr id="106499" name="Rectangle 3"/>
          <p:cNvSpPr>
            <a:spLocks noGrp="1"/>
          </p:cNvSpPr>
          <p:nvPr>
            <p:ph type="body" idx="4294967295"/>
          </p:nvPr>
        </p:nvSpPr>
        <p:spPr>
          <a:xfrm>
            <a:off x="266700" y="4724400"/>
            <a:ext cx="8610600" cy="1600200"/>
          </a:xfrm>
          <a:solidFill>
            <a:schemeClr val="tx1">
              <a:alpha val="59999"/>
            </a:schemeClr>
          </a:solidFill>
        </p:spPr>
        <p:txBody>
          <a:bodyPr/>
          <a:lstStyle/>
          <a:p>
            <a:pPr marL="273050" indent="-273050" eaLnBrk="1" hangingPunct="1">
              <a:lnSpc>
                <a:spcPct val="80000"/>
              </a:lnSpc>
              <a:buFont typeface="Arial" charset="0"/>
              <a:buNone/>
            </a:pPr>
            <a:r>
              <a:rPr lang="en-US" sz="2000" b="1" smtClean="0">
                <a:latin typeface="Arial Rounded MT Bold" pitchFamily="34" charset="0"/>
              </a:rPr>
              <a:t>	“But ask the animals, and they will teach you, or the birds of the sky, and they will tell you; or speak to the earth, and it will teach you, or let the fish in the sea inform you. Which of all these does not know that the hand of the Lord has done this? In his hand is the life of every creature and the breath of all mankind.”  </a:t>
            </a:r>
            <a:br>
              <a:rPr lang="en-US" sz="2000" b="1" smtClean="0">
                <a:latin typeface="Arial Rounded MT Bold" pitchFamily="34" charset="0"/>
              </a:rPr>
            </a:br>
            <a:r>
              <a:rPr lang="en-US" sz="2000" b="1" smtClean="0">
                <a:latin typeface="Arial Rounded MT Bold" pitchFamily="34" charset="0"/>
              </a:rPr>
              <a:t>						      </a:t>
            </a:r>
            <a:r>
              <a:rPr lang="en-US" sz="1800" b="1" i="1" smtClean="0">
                <a:latin typeface="Arial Rounded MT Bold" pitchFamily="34" charset="0"/>
              </a:rPr>
              <a:t>Job 12:7-10 (NIV)</a:t>
            </a:r>
            <a:endParaRPr lang="en-US" sz="1800" i="1" smtClean="0">
              <a:latin typeface="Arial Rounded MT Bold" pitchFamily="34" charset="0"/>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p:cNvSpPr>
          <p:nvPr/>
        </p:nvSpPr>
        <p:spPr bwMode="auto">
          <a:xfrm>
            <a:off x="457200" y="304800"/>
            <a:ext cx="8229600" cy="533400"/>
          </a:xfrm>
          <a:prstGeom prst="rect">
            <a:avLst/>
          </a:prstGeom>
          <a:noFill/>
          <a:ln w="9525">
            <a:noFill/>
            <a:miter lim="800000"/>
            <a:headEnd/>
            <a:tailEnd/>
          </a:ln>
        </p:spPr>
        <p:txBody>
          <a:bodyPr anchor="b"/>
          <a:lstStyle/>
          <a:p>
            <a:pPr algn="ctr"/>
            <a:r>
              <a:rPr lang="en-US" sz="3200">
                <a:solidFill>
                  <a:schemeClr val="bg1"/>
                </a:solidFill>
              </a:rPr>
              <a:t>Six Reasons for Adventist Education</a:t>
            </a:r>
          </a:p>
        </p:txBody>
      </p:sp>
      <p:sp>
        <p:nvSpPr>
          <p:cNvPr id="49157" name="Rectangle 5"/>
          <p:cNvSpPr>
            <a:spLocks noGrp="1"/>
          </p:cNvSpPr>
          <p:nvPr>
            <p:ph type="body" idx="4294967295"/>
          </p:nvPr>
        </p:nvSpPr>
        <p:spPr>
          <a:xfrm>
            <a:off x="457200" y="914400"/>
            <a:ext cx="8229600" cy="5029200"/>
          </a:xfrm>
        </p:spPr>
        <p:txBody>
          <a:bodyPr/>
          <a:lstStyle/>
          <a:p>
            <a:pPr marL="381000" indent="-381000">
              <a:lnSpc>
                <a:spcPct val="80000"/>
              </a:lnSpc>
              <a:buFont typeface="Arial" charset="0"/>
              <a:buAutoNum type="arabicPeriod"/>
            </a:pPr>
            <a:r>
              <a:rPr lang="en-US" sz="2000" smtClean="0">
                <a:latin typeface="Arial Rounded MT Bold" pitchFamily="34" charset="0"/>
              </a:rPr>
              <a:t>It introduces students to the Bible as a framework for thinking and evaluating.</a:t>
            </a:r>
          </a:p>
          <a:p>
            <a:pPr marL="381000" indent="-381000">
              <a:lnSpc>
                <a:spcPct val="80000"/>
              </a:lnSpc>
              <a:buFont typeface="Arial" charset="0"/>
              <a:buAutoNum type="arabicPeriod"/>
            </a:pPr>
            <a:r>
              <a:rPr lang="en-US" sz="2000" smtClean="0">
                <a:latin typeface="Arial Rounded MT Bold" pitchFamily="34" charset="0"/>
              </a:rPr>
              <a:t>It introduces young people to Jesus Christ as Lord and Savior.</a:t>
            </a:r>
          </a:p>
          <a:p>
            <a:pPr marL="381000" indent="-381000">
              <a:lnSpc>
                <a:spcPct val="80000"/>
              </a:lnSpc>
              <a:buFont typeface="Arial" charset="0"/>
              <a:buAutoNum type="arabicPeriod"/>
            </a:pPr>
            <a:r>
              <a:rPr lang="en-US" sz="2000" smtClean="0">
                <a:latin typeface="Arial Rounded MT Bold" pitchFamily="34" charset="0"/>
              </a:rPr>
              <a:t>Adventist schooling at its best leads a person to a lifelong dedication of service to others.</a:t>
            </a:r>
          </a:p>
          <a:p>
            <a:pPr marL="381000" indent="-381000">
              <a:lnSpc>
                <a:spcPct val="80000"/>
              </a:lnSpc>
              <a:buFont typeface="Arial" charset="0"/>
              <a:buAutoNum type="arabicPeriod"/>
            </a:pPr>
            <a:r>
              <a:rPr lang="en-US" sz="2000" smtClean="0">
                <a:latin typeface="Arial Rounded MT Bold" pitchFamily="34" charset="0"/>
              </a:rPr>
              <a:t>Adventist schooling helps students to view every topic from the philosophic perspective of Scripture. (values)</a:t>
            </a:r>
          </a:p>
          <a:p>
            <a:pPr marL="381000" indent="-381000">
              <a:lnSpc>
                <a:spcPct val="80000"/>
              </a:lnSpc>
              <a:buFont typeface="Arial" charset="0"/>
              <a:buAutoNum type="arabicPeriod"/>
            </a:pPr>
            <a:r>
              <a:rPr lang="en-US" sz="2000" smtClean="0">
                <a:latin typeface="Arial Rounded MT Bold" pitchFamily="34" charset="0"/>
              </a:rPr>
              <a:t>One of the major contributions of Adventist schools is to bring young people together in sufficient numbers so that they can make lifelong friends and meet spouses who share their vision of what is important in life.</a:t>
            </a:r>
          </a:p>
          <a:p>
            <a:pPr marL="381000" indent="-381000">
              <a:lnSpc>
                <a:spcPct val="80000"/>
              </a:lnSpc>
              <a:buFont typeface="Arial" charset="0"/>
              <a:buAutoNum type="arabicPeriod"/>
            </a:pPr>
            <a:r>
              <a:rPr lang="en-US" sz="2000" smtClean="0">
                <a:latin typeface="Arial Rounded MT Bold" pitchFamily="34" charset="0"/>
              </a:rPr>
              <a:t>The influence of godly teachers and other adult role models is also very important. Lessons are best learned when students hear the same message at school, home, and church.</a:t>
            </a:r>
          </a:p>
        </p:txBody>
      </p:sp>
      <p:sp>
        <p:nvSpPr>
          <p:cNvPr id="108547" name="Text Box 6"/>
          <p:cNvSpPr txBox="1">
            <a:spLocks noChangeArrowheads="1"/>
          </p:cNvSpPr>
          <p:nvPr/>
        </p:nvSpPr>
        <p:spPr bwMode="auto">
          <a:xfrm>
            <a:off x="838200" y="6172200"/>
            <a:ext cx="7543800" cy="238125"/>
          </a:xfrm>
          <a:prstGeom prst="rect">
            <a:avLst/>
          </a:prstGeom>
          <a:noFill/>
          <a:ln w="9525">
            <a:noFill/>
            <a:miter lim="800000"/>
            <a:headEnd/>
            <a:tailEnd/>
          </a:ln>
        </p:spPr>
        <p:txBody>
          <a:bodyPr>
            <a:spAutoFit/>
          </a:bodyPr>
          <a:lstStyle/>
          <a:p>
            <a:pPr marL="342900" indent="-342900" eaLnBrk="0" hangingPunct="0">
              <a:lnSpc>
                <a:spcPct val="80000"/>
              </a:lnSpc>
              <a:spcBef>
                <a:spcPct val="20000"/>
              </a:spcBef>
              <a:buFont typeface="Arial" charset="0"/>
              <a:buNone/>
            </a:pPr>
            <a:r>
              <a:rPr lang="en-US" sz="1200">
                <a:solidFill>
                  <a:schemeClr val="bg1"/>
                </a:solidFill>
              </a:rPr>
              <a:t>Knight, G. R. (2005). Why have adventist education?. </a:t>
            </a:r>
            <a:r>
              <a:rPr lang="en-US" sz="1200" i="1">
                <a:solidFill>
                  <a:schemeClr val="bg1"/>
                </a:solidFill>
              </a:rPr>
              <a:t>Journal of adventist education.</a:t>
            </a:r>
            <a:endParaRPr lang="en-US" sz="12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9157">
                                            <p:txEl>
                                              <p:pRg st="0" end="0"/>
                                            </p:txEl>
                                          </p:spTgt>
                                        </p:tgtEl>
                                        <p:attrNameLst>
                                          <p:attrName>ppt_c</p:attrName>
                                        </p:attrNameLst>
                                      </p:cBhvr>
                                      <p:to>
                                        <a:srgbClr val="AFE3C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15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9157">
                                            <p:txEl>
                                              <p:pRg st="1" end="1"/>
                                            </p:txEl>
                                          </p:spTgt>
                                        </p:tgtEl>
                                        <p:attrNameLst>
                                          <p:attrName>ppt_c</p:attrName>
                                        </p:attrNameLst>
                                      </p:cBhvr>
                                      <p:to>
                                        <a:srgbClr val="AFE3C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15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9157">
                                            <p:txEl>
                                              <p:pRg st="2" end="2"/>
                                            </p:txEl>
                                          </p:spTgt>
                                        </p:tgtEl>
                                        <p:attrNameLst>
                                          <p:attrName>ppt_c</p:attrName>
                                        </p:attrNameLst>
                                      </p:cBhvr>
                                      <p:to>
                                        <a:srgbClr val="AFE3C0"/>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15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9157">
                                            <p:txEl>
                                              <p:pRg st="3" end="3"/>
                                            </p:txEl>
                                          </p:spTgt>
                                        </p:tgtEl>
                                        <p:attrNameLst>
                                          <p:attrName>ppt_c</p:attrName>
                                        </p:attrNameLst>
                                      </p:cBhvr>
                                      <p:to>
                                        <a:srgbClr val="AFE3C0"/>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9157">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9157">
                                            <p:txEl>
                                              <p:pRg st="4" end="4"/>
                                            </p:txEl>
                                          </p:spTgt>
                                        </p:tgtEl>
                                        <p:attrNameLst>
                                          <p:attrName>ppt_c</p:attrName>
                                        </p:attrNameLst>
                                      </p:cBhvr>
                                      <p:to>
                                        <a:srgbClr val="AFE3C0"/>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915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3" name="Picture 4" descr="Safe_Place"/>
          <p:cNvPicPr>
            <a:picLocks noChangeAspect="1" noChangeArrowheads="1"/>
          </p:cNvPicPr>
          <p:nvPr>
            <p:ph idx="1"/>
          </p:nvPr>
        </p:nvPicPr>
        <p:blipFill>
          <a:blip r:embed="rId3">
            <a:lum bright="6000"/>
          </a:blip>
          <a:srcRect/>
          <a:stretch>
            <a:fillRect/>
          </a:stretch>
        </p:blipFill>
        <p:spPr>
          <a:xfrm>
            <a:off x="0" y="952500"/>
            <a:ext cx="9144000" cy="5905500"/>
          </a:xfrm>
        </p:spPr>
      </p:pic>
      <p:sp>
        <p:nvSpPr>
          <p:cNvPr id="110594" name="Rectangle 2"/>
          <p:cNvSpPr>
            <a:spLocks/>
          </p:cNvSpPr>
          <p:nvPr/>
        </p:nvSpPr>
        <p:spPr bwMode="auto">
          <a:xfrm>
            <a:off x="457200" y="152400"/>
            <a:ext cx="8229600" cy="533400"/>
          </a:xfrm>
          <a:prstGeom prst="rect">
            <a:avLst/>
          </a:prstGeom>
          <a:noFill/>
          <a:ln w="9525">
            <a:noFill/>
            <a:miter lim="800000"/>
            <a:headEnd/>
            <a:tailEnd/>
          </a:ln>
        </p:spPr>
        <p:txBody>
          <a:bodyPr anchor="b"/>
          <a:lstStyle/>
          <a:p>
            <a:pPr algn="ctr"/>
            <a:r>
              <a:rPr lang="en-US" sz="3600">
                <a:solidFill>
                  <a:schemeClr val="bg1"/>
                </a:solidFill>
              </a:rPr>
              <a:t>Adventist Education</a:t>
            </a:r>
          </a:p>
        </p:txBody>
      </p:sp>
      <p:sp>
        <p:nvSpPr>
          <p:cNvPr id="106501" name="Oval 5"/>
          <p:cNvSpPr>
            <a:spLocks noChangeArrowheads="1"/>
          </p:cNvSpPr>
          <p:nvPr/>
        </p:nvSpPr>
        <p:spPr bwMode="auto">
          <a:xfrm>
            <a:off x="0" y="3276600"/>
            <a:ext cx="5105400" cy="2514600"/>
          </a:xfrm>
          <a:prstGeom prst="ellipse">
            <a:avLst/>
          </a:prstGeom>
          <a:noFill/>
          <a:ln w="38100">
            <a:solidFill>
              <a:srgbClr val="800000"/>
            </a:solidFill>
            <a:round/>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5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4"/>
          <p:cNvSpPr>
            <a:spLocks noGrp="1"/>
          </p:cNvSpPr>
          <p:nvPr>
            <p:ph type="ctrTitle"/>
          </p:nvPr>
        </p:nvSpPr>
        <p:spPr/>
        <p:txBody>
          <a:bodyPr/>
          <a:lstStyle/>
          <a:p>
            <a:r>
              <a:rPr lang="en-US" smtClean="0">
                <a:latin typeface="Arial Rounded MT Bold" pitchFamily="34" charset="0"/>
              </a:rPr>
              <a:t>Because a picture is worth a thousand words…</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2"/>
          <p:cNvSpPr>
            <a:spLocks noGrp="1"/>
          </p:cNvSpPr>
          <p:nvPr>
            <p:ph type="title" idx="4294967295"/>
          </p:nvPr>
        </p:nvSpPr>
        <p:spPr>
          <a:xfrm>
            <a:off x="457200" y="228600"/>
            <a:ext cx="8229600" cy="639763"/>
          </a:xfrm>
        </p:spPr>
        <p:txBody>
          <a:bodyPr anchor="b"/>
          <a:lstStyle/>
          <a:p>
            <a:pPr eaLnBrk="1" hangingPunct="1"/>
            <a:r>
              <a:rPr lang="en-US" sz="3600" smtClean="0">
                <a:latin typeface="Arial Rounded MT Bold" pitchFamily="34" charset="0"/>
              </a:rPr>
              <a:t>History of Adventist Education</a:t>
            </a:r>
          </a:p>
        </p:txBody>
      </p:sp>
      <p:sp>
        <p:nvSpPr>
          <p:cNvPr id="25602" name="Content Placeholder 13"/>
          <p:cNvSpPr>
            <a:spLocks noGrp="1"/>
          </p:cNvSpPr>
          <p:nvPr>
            <p:ph idx="4294967295"/>
          </p:nvPr>
        </p:nvSpPr>
        <p:spPr>
          <a:xfrm>
            <a:off x="457200" y="1295400"/>
            <a:ext cx="8229600" cy="609600"/>
          </a:xfrm>
        </p:spPr>
        <p:txBody>
          <a:bodyPr/>
          <a:lstStyle/>
          <a:p>
            <a:pPr marL="273050" indent="-273050" eaLnBrk="1" hangingPunct="1"/>
            <a:r>
              <a:rPr lang="en-US" smtClean="0">
                <a:latin typeface="Arial Rounded MT Bold" pitchFamily="34" charset="0"/>
              </a:rPr>
              <a:t>1844 – Great Disappointment</a:t>
            </a:r>
          </a:p>
        </p:txBody>
      </p:sp>
      <p:pic>
        <p:nvPicPr>
          <p:cNvPr id="25603" name="Picture 4" descr="Miller"/>
          <p:cNvPicPr>
            <a:picLocks noChangeAspect="1" noChangeArrowheads="1"/>
          </p:cNvPicPr>
          <p:nvPr/>
        </p:nvPicPr>
        <p:blipFill>
          <a:blip r:embed="rId3"/>
          <a:srcRect/>
          <a:stretch>
            <a:fillRect/>
          </a:stretch>
        </p:blipFill>
        <p:spPr bwMode="auto">
          <a:xfrm>
            <a:off x="4343400" y="2819400"/>
            <a:ext cx="4495800" cy="3322638"/>
          </a:xfrm>
          <a:prstGeom prst="rect">
            <a:avLst/>
          </a:prstGeom>
          <a:noFill/>
          <a:ln w="9525">
            <a:noFill/>
            <a:miter lim="800000"/>
            <a:headEnd/>
            <a:tailEnd/>
          </a:ln>
        </p:spPr>
      </p:pic>
      <p:pic>
        <p:nvPicPr>
          <p:cNvPr id="25604" name="Picture 5" descr="W_Miller"/>
          <p:cNvPicPr>
            <a:picLocks noChangeAspect="1" noChangeArrowheads="1"/>
          </p:cNvPicPr>
          <p:nvPr/>
        </p:nvPicPr>
        <p:blipFill>
          <a:blip r:embed="rId4"/>
          <a:srcRect/>
          <a:stretch>
            <a:fillRect/>
          </a:stretch>
        </p:blipFill>
        <p:spPr bwMode="auto">
          <a:xfrm>
            <a:off x="3962400" y="1981200"/>
            <a:ext cx="1857375" cy="2381250"/>
          </a:xfrm>
          <a:prstGeom prst="rect">
            <a:avLst/>
          </a:prstGeom>
          <a:noFill/>
          <a:ln w="9525">
            <a:noFill/>
            <a:miter lim="800000"/>
            <a:headEnd/>
            <a:tailEnd/>
          </a:ln>
        </p:spPr>
      </p:pic>
      <p:pic>
        <p:nvPicPr>
          <p:cNvPr id="25605" name="Picture 6" descr="TEOTW"/>
          <p:cNvPicPr>
            <a:picLocks noChangeAspect="1" noChangeArrowheads="1"/>
          </p:cNvPicPr>
          <p:nvPr/>
        </p:nvPicPr>
        <p:blipFill>
          <a:blip r:embed="rId5"/>
          <a:srcRect/>
          <a:stretch>
            <a:fillRect/>
          </a:stretch>
        </p:blipFill>
        <p:spPr bwMode="auto">
          <a:xfrm>
            <a:off x="457200" y="2133600"/>
            <a:ext cx="3260725" cy="4191000"/>
          </a:xfrm>
          <a:prstGeom prst="rect">
            <a:avLst/>
          </a:prstGeom>
          <a:noFill/>
          <a:ln w="9525">
            <a:noFill/>
            <a:miter lim="800000"/>
            <a:headEnd/>
            <a:tailEnd/>
          </a:ln>
        </p:spPr>
      </p:pic>
      <p:sp>
        <p:nvSpPr>
          <p:cNvPr id="25606" name="Text Box 7"/>
          <p:cNvSpPr txBox="1">
            <a:spLocks noChangeArrowheads="1"/>
          </p:cNvSpPr>
          <p:nvPr/>
        </p:nvSpPr>
        <p:spPr bwMode="auto">
          <a:xfrm>
            <a:off x="5867400" y="2286000"/>
            <a:ext cx="2438400" cy="366713"/>
          </a:xfrm>
          <a:prstGeom prst="rect">
            <a:avLst/>
          </a:prstGeom>
          <a:noFill/>
          <a:ln w="9525">
            <a:noFill/>
            <a:miter lim="800000"/>
            <a:headEnd/>
            <a:tailEnd/>
          </a:ln>
        </p:spPr>
        <p:txBody>
          <a:bodyPr>
            <a:spAutoFit/>
          </a:bodyPr>
          <a:lstStyle/>
          <a:p>
            <a:pPr algn="ctr">
              <a:spcBef>
                <a:spcPct val="50000"/>
              </a:spcBef>
            </a:pPr>
            <a:r>
              <a:rPr lang="en-US">
                <a:solidFill>
                  <a:schemeClr val="bg1"/>
                </a:solidFill>
              </a:rPr>
              <a:t>William Miller</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89" name="Picture 9" descr="IMGP6295"/>
          <p:cNvPicPr>
            <a:picLocks noChangeAspect="1" noChangeArrowheads="1"/>
          </p:cNvPicPr>
          <p:nvPr>
            <p:ph/>
          </p:nvPr>
        </p:nvPicPr>
        <p:blipFill>
          <a:blip r:embed="rId3">
            <a:lum bright="12000"/>
          </a:blip>
          <a:srcRect/>
          <a:stretch>
            <a:fillRect/>
          </a:stretch>
        </p:blipFill>
        <p:spPr>
          <a:xfrm>
            <a:off x="0" y="736600"/>
            <a:ext cx="9144000" cy="6121400"/>
          </a:xfrm>
        </p:spPr>
      </p:pic>
      <p:sp>
        <p:nvSpPr>
          <p:cNvPr id="114690" name="Text Box 3"/>
          <p:cNvSpPr txBox="1">
            <a:spLocks noChangeArrowheads="1"/>
          </p:cNvSpPr>
          <p:nvPr/>
        </p:nvSpPr>
        <p:spPr bwMode="auto">
          <a:xfrm>
            <a:off x="342900" y="5973763"/>
            <a:ext cx="8458200" cy="884237"/>
          </a:xfrm>
          <a:prstGeom prst="rect">
            <a:avLst/>
          </a:prstGeom>
          <a:solidFill>
            <a:srgbClr val="000000">
              <a:alpha val="59999"/>
            </a:srgbClr>
          </a:solidFill>
          <a:ln w="9525">
            <a:noFill/>
            <a:miter lim="800000"/>
            <a:headEnd/>
            <a:tailEnd/>
          </a:ln>
        </p:spPr>
        <p:txBody>
          <a:bodyPr>
            <a:spAutoFit/>
          </a:bodyPr>
          <a:lstStyle/>
          <a:p>
            <a:pPr algn="ctr">
              <a:spcBef>
                <a:spcPct val="50000"/>
              </a:spcBef>
            </a:pPr>
            <a:r>
              <a:rPr lang="en-US" sz="3200">
                <a:solidFill>
                  <a:schemeClr val="bg1"/>
                </a:solidFill>
              </a:rPr>
              <a:t>Exciting Learning Adventures </a:t>
            </a:r>
            <a:br>
              <a:rPr lang="en-US" sz="3200">
                <a:solidFill>
                  <a:schemeClr val="bg1"/>
                </a:solidFill>
              </a:rPr>
            </a:br>
            <a:r>
              <a:rPr lang="en-US" sz="2000" i="1">
                <a:solidFill>
                  <a:schemeClr val="bg1"/>
                </a:solidFill>
              </a:rPr>
              <a:t>(Field Trips)</a:t>
            </a:r>
          </a:p>
        </p:txBody>
      </p:sp>
      <p:sp>
        <p:nvSpPr>
          <p:cNvPr id="114691" name="Rectangle 4"/>
          <p:cNvSpPr>
            <a:spLocks/>
          </p:cNvSpPr>
          <p:nvPr/>
        </p:nvSpPr>
        <p:spPr bwMode="auto">
          <a:xfrm>
            <a:off x="457200" y="0"/>
            <a:ext cx="8229600" cy="563563"/>
          </a:xfrm>
          <a:prstGeom prst="rect">
            <a:avLst/>
          </a:prstGeom>
          <a:noFill/>
          <a:ln w="9525">
            <a:noFill/>
            <a:miter lim="800000"/>
            <a:headEnd/>
            <a:tailEnd/>
          </a:ln>
        </p:spPr>
        <p:txBody>
          <a:bodyPr anchor="ctr"/>
          <a:lstStyle/>
          <a:p>
            <a:pPr algn="ctr" eaLnBrk="0" hangingPunct="0"/>
            <a:r>
              <a:rPr lang="en-US" sz="2800">
                <a:solidFill>
                  <a:schemeClr val="bg1"/>
                </a:solidFill>
              </a:rPr>
              <a:t>Tualatin Valley Academy has all the Extras</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7" name="Picture 2" descr="IMGP7133"/>
          <p:cNvPicPr>
            <a:picLocks noChangeAspect="1" noChangeArrowheads="1"/>
          </p:cNvPicPr>
          <p:nvPr>
            <p:ph/>
          </p:nvPr>
        </p:nvPicPr>
        <p:blipFill>
          <a:blip r:embed="rId3">
            <a:lum bright="12000"/>
          </a:blip>
          <a:srcRect/>
          <a:stretch>
            <a:fillRect/>
          </a:stretch>
        </p:blipFill>
        <p:spPr>
          <a:xfrm>
            <a:off x="0" y="0"/>
            <a:ext cx="9144000" cy="6858000"/>
          </a:xfrm>
        </p:spPr>
      </p:pic>
      <p:sp>
        <p:nvSpPr>
          <p:cNvPr id="116738" name="Rectangle 3"/>
          <p:cNvSpPr>
            <a:spLocks noChangeArrowheads="1"/>
          </p:cNvSpPr>
          <p:nvPr/>
        </p:nvSpPr>
        <p:spPr bwMode="auto">
          <a:xfrm>
            <a:off x="3124200" y="6019800"/>
            <a:ext cx="5867400" cy="685800"/>
          </a:xfrm>
          <a:prstGeom prst="rect">
            <a:avLst/>
          </a:prstGeom>
          <a:solidFill>
            <a:schemeClr val="tx1">
              <a:alpha val="59999"/>
            </a:schemeClr>
          </a:solidFill>
          <a:ln w="9525">
            <a:noFill/>
            <a:miter lim="800000"/>
            <a:headEnd/>
            <a:tailEnd/>
          </a:ln>
        </p:spPr>
        <p:txBody>
          <a:bodyPr anchor="ctr"/>
          <a:lstStyle/>
          <a:p>
            <a:pPr algn="ctr" eaLnBrk="0" hangingPunct="0"/>
            <a:r>
              <a:rPr lang="en-US" sz="4000">
                <a:solidFill>
                  <a:schemeClr val="bg1"/>
                </a:solidFill>
              </a:rPr>
              <a:t>Jr. / High Beach Day</a:t>
            </a:r>
          </a:p>
        </p:txBody>
      </p:sp>
      <p:sp>
        <p:nvSpPr>
          <p:cNvPr id="116739" name="Rectangle 5"/>
          <p:cNvSpPr>
            <a:spLocks/>
          </p:cNvSpPr>
          <p:nvPr/>
        </p:nvSpPr>
        <p:spPr bwMode="auto">
          <a:xfrm>
            <a:off x="457200" y="0"/>
            <a:ext cx="8229600" cy="563563"/>
          </a:xfrm>
          <a:prstGeom prst="rect">
            <a:avLst/>
          </a:prstGeom>
          <a:solidFill>
            <a:schemeClr val="tx1">
              <a:alpha val="70195"/>
            </a:schemeClr>
          </a:solidFill>
          <a:ln w="9525">
            <a:noFill/>
            <a:miter lim="800000"/>
            <a:headEnd/>
            <a:tailEnd/>
          </a:ln>
        </p:spPr>
        <p:txBody>
          <a:bodyPr anchor="ctr"/>
          <a:lstStyle/>
          <a:p>
            <a:pPr algn="ctr" eaLnBrk="0" hangingPunct="0"/>
            <a:r>
              <a:rPr lang="en-US" sz="2800">
                <a:solidFill>
                  <a:schemeClr val="bg1"/>
                </a:solidFill>
              </a:rPr>
              <a:t>Tualatin Valley Academy has all the Extras</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5" name="Picture 2" descr="IMGP7139"/>
          <p:cNvPicPr>
            <a:picLocks noChangeAspect="1" noChangeArrowheads="1"/>
          </p:cNvPicPr>
          <p:nvPr>
            <p:ph/>
          </p:nvPr>
        </p:nvPicPr>
        <p:blipFill>
          <a:blip r:embed="rId3">
            <a:lum bright="12000"/>
          </a:blip>
          <a:srcRect/>
          <a:stretch>
            <a:fillRect/>
          </a:stretch>
        </p:blipFill>
        <p:spPr>
          <a:xfrm>
            <a:off x="0" y="-28575"/>
            <a:ext cx="9144000" cy="6886575"/>
          </a:xfrm>
        </p:spPr>
      </p:pic>
      <p:sp>
        <p:nvSpPr>
          <p:cNvPr id="118786" name="Rectangle 5"/>
          <p:cNvSpPr>
            <a:spLocks/>
          </p:cNvSpPr>
          <p:nvPr/>
        </p:nvSpPr>
        <p:spPr bwMode="auto">
          <a:xfrm>
            <a:off x="457200" y="0"/>
            <a:ext cx="8229600" cy="563563"/>
          </a:xfrm>
          <a:prstGeom prst="rect">
            <a:avLst/>
          </a:prstGeom>
          <a:solidFill>
            <a:schemeClr val="tx1">
              <a:alpha val="70195"/>
            </a:schemeClr>
          </a:solidFill>
          <a:ln w="9525">
            <a:noFill/>
            <a:miter lim="800000"/>
            <a:headEnd/>
            <a:tailEnd/>
          </a:ln>
        </p:spPr>
        <p:txBody>
          <a:bodyPr anchor="ctr"/>
          <a:lstStyle/>
          <a:p>
            <a:pPr algn="ctr" eaLnBrk="0" hangingPunct="0"/>
            <a:r>
              <a:rPr lang="en-US" sz="2800">
                <a:solidFill>
                  <a:schemeClr val="bg1"/>
                </a:solidFill>
              </a:rPr>
              <a:t>Tualatin Valley Academy has all the Extras</a:t>
            </a:r>
          </a:p>
        </p:txBody>
      </p:sp>
      <p:sp>
        <p:nvSpPr>
          <p:cNvPr id="118787" name="Rectangle 3"/>
          <p:cNvSpPr>
            <a:spLocks noChangeArrowheads="1"/>
          </p:cNvSpPr>
          <p:nvPr/>
        </p:nvSpPr>
        <p:spPr bwMode="auto">
          <a:xfrm>
            <a:off x="3124200" y="6019800"/>
            <a:ext cx="5867400" cy="685800"/>
          </a:xfrm>
          <a:prstGeom prst="rect">
            <a:avLst/>
          </a:prstGeom>
          <a:solidFill>
            <a:schemeClr val="tx1">
              <a:alpha val="59999"/>
            </a:schemeClr>
          </a:solidFill>
          <a:ln w="9525">
            <a:noFill/>
            <a:miter lim="800000"/>
            <a:headEnd/>
            <a:tailEnd/>
          </a:ln>
        </p:spPr>
        <p:txBody>
          <a:bodyPr anchor="ctr"/>
          <a:lstStyle/>
          <a:p>
            <a:pPr algn="ctr" eaLnBrk="0" hangingPunct="0"/>
            <a:r>
              <a:rPr lang="en-US" sz="4000">
                <a:solidFill>
                  <a:schemeClr val="bg1"/>
                </a:solidFill>
              </a:rPr>
              <a:t>Jr. / High Beach Day</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hidden="1"/>
          <p:cNvSpPr>
            <a:spLocks noGrp="1"/>
          </p:cNvSpPr>
          <p:nvPr>
            <p:ph type="title"/>
          </p:nvPr>
        </p:nvSpPr>
        <p:spPr/>
        <p:txBody>
          <a:bodyPr/>
          <a:lstStyle/>
          <a:p>
            <a:endParaRPr lang="en-US" smtClean="0">
              <a:latin typeface="Arial Rounded MT Bold" pitchFamily="34" charset="0"/>
            </a:endParaRPr>
          </a:p>
        </p:txBody>
      </p:sp>
      <p:sp>
        <p:nvSpPr>
          <p:cNvPr id="120834" name="Rectangle 3" descr="IMGP0222"/>
          <p:cNvSpPr>
            <a:spLocks noGrp="1" noChangeAspect="1" noChangeArrowheads="1"/>
          </p:cNvSpPr>
          <p:nvPr isPhoto="1"/>
        </p:nvSpPr>
        <p:spPr bwMode="auto">
          <a:xfrm>
            <a:off x="0" y="736600"/>
            <a:ext cx="9144000" cy="6121400"/>
          </a:xfrm>
          <a:prstGeom prst="rect">
            <a:avLst/>
          </a:prstGeom>
          <a:blipFill dpi="0" rotWithShape="1">
            <a:blip r:embed="rId3">
              <a:lum bright="6000"/>
            </a:blip>
            <a:srcRect/>
            <a:stretch>
              <a:fillRect/>
            </a:stretch>
          </a:blipFill>
          <a:ln w="9525">
            <a:solidFill>
              <a:schemeClr val="tx1"/>
            </a:solidFill>
            <a:miter lim="800000"/>
            <a:headEnd/>
            <a:tailEnd/>
          </a:ln>
        </p:spPr>
        <p:txBody>
          <a:bodyPr/>
          <a:lstStyle/>
          <a:p>
            <a:endParaRPr lang="en-US"/>
          </a:p>
        </p:txBody>
      </p:sp>
      <p:sp>
        <p:nvSpPr>
          <p:cNvPr id="120835" name="Text Box 4"/>
          <p:cNvSpPr txBox="1">
            <a:spLocks noChangeArrowheads="1"/>
          </p:cNvSpPr>
          <p:nvPr/>
        </p:nvSpPr>
        <p:spPr bwMode="auto">
          <a:xfrm>
            <a:off x="381000" y="6172200"/>
            <a:ext cx="8382000" cy="396875"/>
          </a:xfrm>
          <a:prstGeom prst="rect">
            <a:avLst/>
          </a:prstGeom>
          <a:solidFill>
            <a:schemeClr val="bg1">
              <a:alpha val="30196"/>
            </a:schemeClr>
          </a:solidFill>
          <a:ln w="9525">
            <a:noFill/>
            <a:miter lim="800000"/>
            <a:headEnd/>
            <a:tailEnd/>
          </a:ln>
        </p:spPr>
        <p:txBody>
          <a:bodyPr>
            <a:spAutoFit/>
          </a:bodyPr>
          <a:lstStyle/>
          <a:p>
            <a:pPr algn="ctr">
              <a:spcBef>
                <a:spcPct val="50000"/>
              </a:spcBef>
            </a:pPr>
            <a:r>
              <a:rPr lang="en-US" sz="2000" b="1"/>
              <a:t>Marine Biology Trip – Lab at Hatfield Marine Science Center</a:t>
            </a:r>
          </a:p>
        </p:txBody>
      </p:sp>
      <p:sp>
        <p:nvSpPr>
          <p:cNvPr id="120836" name="Rectangle 5"/>
          <p:cNvSpPr>
            <a:spLocks/>
          </p:cNvSpPr>
          <p:nvPr/>
        </p:nvSpPr>
        <p:spPr bwMode="auto">
          <a:xfrm>
            <a:off x="457200" y="0"/>
            <a:ext cx="8229600" cy="563563"/>
          </a:xfrm>
          <a:prstGeom prst="rect">
            <a:avLst/>
          </a:prstGeom>
          <a:noFill/>
          <a:ln w="9525">
            <a:noFill/>
            <a:miter lim="800000"/>
            <a:headEnd/>
            <a:tailEnd/>
          </a:ln>
        </p:spPr>
        <p:txBody>
          <a:bodyPr anchor="ctr"/>
          <a:lstStyle/>
          <a:p>
            <a:pPr algn="ctr" eaLnBrk="0" hangingPunct="0"/>
            <a:r>
              <a:rPr lang="en-US" sz="2800">
                <a:solidFill>
                  <a:schemeClr val="bg1"/>
                </a:solidFill>
              </a:rPr>
              <a:t>Tualatin Valley Academy has all the Extras</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1" name="Picture 5" descr="DSC00525"/>
          <p:cNvPicPr>
            <a:picLocks noChangeAspect="1" noChangeArrowheads="1"/>
          </p:cNvPicPr>
          <p:nvPr>
            <p:ph/>
          </p:nvPr>
        </p:nvPicPr>
        <p:blipFill>
          <a:blip r:embed="rId3">
            <a:lum bright="6000"/>
          </a:blip>
          <a:srcRect/>
          <a:stretch>
            <a:fillRect/>
          </a:stretch>
        </p:blipFill>
        <p:spPr>
          <a:xfrm>
            <a:off x="0" y="0"/>
            <a:ext cx="9144000" cy="6858000"/>
          </a:xfrm>
        </p:spPr>
      </p:pic>
      <p:sp>
        <p:nvSpPr>
          <p:cNvPr id="122882" name="Rectangle 5"/>
          <p:cNvSpPr>
            <a:spLocks/>
          </p:cNvSpPr>
          <p:nvPr/>
        </p:nvSpPr>
        <p:spPr bwMode="auto">
          <a:xfrm>
            <a:off x="457200" y="0"/>
            <a:ext cx="8229600" cy="563563"/>
          </a:xfrm>
          <a:prstGeom prst="rect">
            <a:avLst/>
          </a:prstGeom>
          <a:solidFill>
            <a:schemeClr val="tx1">
              <a:alpha val="70195"/>
            </a:schemeClr>
          </a:solidFill>
          <a:ln w="9525">
            <a:noFill/>
            <a:miter lim="800000"/>
            <a:headEnd/>
            <a:tailEnd/>
          </a:ln>
        </p:spPr>
        <p:txBody>
          <a:bodyPr anchor="ctr"/>
          <a:lstStyle/>
          <a:p>
            <a:pPr algn="ctr" eaLnBrk="0" hangingPunct="0"/>
            <a:r>
              <a:rPr lang="en-US" sz="2800">
                <a:solidFill>
                  <a:schemeClr val="bg1"/>
                </a:solidFill>
              </a:rPr>
              <a:t>Tualatin Valley Academy has all the Extras</a:t>
            </a:r>
          </a:p>
        </p:txBody>
      </p:sp>
      <p:sp>
        <p:nvSpPr>
          <p:cNvPr id="122883" name="Text Box 4"/>
          <p:cNvSpPr txBox="1">
            <a:spLocks noChangeArrowheads="1"/>
          </p:cNvSpPr>
          <p:nvPr/>
        </p:nvSpPr>
        <p:spPr bwMode="auto">
          <a:xfrm>
            <a:off x="381000" y="6172200"/>
            <a:ext cx="8382000" cy="396875"/>
          </a:xfrm>
          <a:prstGeom prst="rect">
            <a:avLst/>
          </a:prstGeom>
          <a:solidFill>
            <a:schemeClr val="bg1">
              <a:alpha val="30196"/>
            </a:schemeClr>
          </a:solidFill>
          <a:ln w="9525">
            <a:noFill/>
            <a:miter lim="800000"/>
            <a:headEnd/>
            <a:tailEnd/>
          </a:ln>
        </p:spPr>
        <p:txBody>
          <a:bodyPr>
            <a:spAutoFit/>
          </a:bodyPr>
          <a:lstStyle/>
          <a:p>
            <a:pPr algn="ctr">
              <a:spcBef>
                <a:spcPct val="50000"/>
              </a:spcBef>
            </a:pPr>
            <a:r>
              <a:rPr lang="en-US" sz="2000" b="1"/>
              <a:t>Marine Biology Trip – Lab at Hatfield Marine Science Center</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hidden="1"/>
          <p:cNvSpPr>
            <a:spLocks noGrp="1"/>
          </p:cNvSpPr>
          <p:nvPr>
            <p:ph type="title"/>
          </p:nvPr>
        </p:nvSpPr>
        <p:spPr/>
        <p:txBody>
          <a:bodyPr/>
          <a:lstStyle/>
          <a:p>
            <a:endParaRPr lang="en-US" smtClean="0">
              <a:latin typeface="Arial Rounded MT Bold" pitchFamily="34" charset="0"/>
            </a:endParaRPr>
          </a:p>
        </p:txBody>
      </p:sp>
      <p:sp>
        <p:nvSpPr>
          <p:cNvPr id="124930" name="Rectangle 3" descr="DSC05487_edited-1"/>
          <p:cNvSpPr>
            <a:spLocks noGrp="1" noChangeAspect="1" noChangeArrowheads="1"/>
          </p:cNvSpPr>
          <p:nvPr isPhoto="1"/>
        </p:nvSpPr>
        <p:spPr bwMode="auto">
          <a:xfrm>
            <a:off x="0" y="0"/>
            <a:ext cx="5143500" cy="6858000"/>
          </a:xfrm>
          <a:prstGeom prst="rect">
            <a:avLst/>
          </a:prstGeom>
          <a:blipFill dpi="0" rotWithShape="1">
            <a:blip r:embed="rId3">
              <a:lum bright="6000"/>
            </a:blip>
            <a:srcRect/>
            <a:stretch>
              <a:fillRect/>
            </a:stretch>
          </a:blipFill>
          <a:ln w="9525">
            <a:solidFill>
              <a:schemeClr val="tx1"/>
            </a:solidFill>
            <a:miter lim="800000"/>
            <a:headEnd/>
            <a:tailEnd/>
          </a:ln>
        </p:spPr>
        <p:txBody>
          <a:bodyPr/>
          <a:lstStyle/>
          <a:p>
            <a:endParaRPr lang="en-US"/>
          </a:p>
        </p:txBody>
      </p:sp>
      <p:pic>
        <p:nvPicPr>
          <p:cNvPr id="124931" name="Picture 5" descr="TVA_MarineBio-02"/>
          <p:cNvPicPr>
            <a:picLocks noChangeAspect="1" noChangeArrowheads="1"/>
          </p:cNvPicPr>
          <p:nvPr/>
        </p:nvPicPr>
        <p:blipFill>
          <a:blip r:embed="rId4">
            <a:lum bright="6000"/>
          </a:blip>
          <a:srcRect/>
          <a:stretch>
            <a:fillRect/>
          </a:stretch>
        </p:blipFill>
        <p:spPr bwMode="auto">
          <a:xfrm>
            <a:off x="4572000" y="0"/>
            <a:ext cx="4572000" cy="6858000"/>
          </a:xfrm>
          <a:prstGeom prst="rect">
            <a:avLst/>
          </a:prstGeom>
          <a:noFill/>
          <a:ln w="9525">
            <a:noFill/>
            <a:miter lim="800000"/>
            <a:headEnd/>
            <a:tailEnd/>
          </a:ln>
        </p:spPr>
      </p:pic>
      <p:sp>
        <p:nvSpPr>
          <p:cNvPr id="124932" name="Text Box 4"/>
          <p:cNvSpPr txBox="1">
            <a:spLocks noChangeArrowheads="1"/>
          </p:cNvSpPr>
          <p:nvPr/>
        </p:nvSpPr>
        <p:spPr bwMode="auto">
          <a:xfrm>
            <a:off x="762000" y="6172200"/>
            <a:ext cx="7391400" cy="457200"/>
          </a:xfrm>
          <a:prstGeom prst="rect">
            <a:avLst/>
          </a:prstGeom>
          <a:solidFill>
            <a:schemeClr val="bg1">
              <a:alpha val="30196"/>
            </a:schemeClr>
          </a:solidFill>
          <a:ln w="9525">
            <a:noFill/>
            <a:miter lim="800000"/>
            <a:headEnd/>
            <a:tailEnd/>
          </a:ln>
        </p:spPr>
        <p:txBody>
          <a:bodyPr>
            <a:spAutoFit/>
          </a:bodyPr>
          <a:lstStyle/>
          <a:p>
            <a:pPr algn="ctr">
              <a:spcBef>
                <a:spcPct val="50000"/>
              </a:spcBef>
            </a:pPr>
            <a:r>
              <a:rPr lang="en-US" sz="2400" b="1"/>
              <a:t>Marine Biology Trip – Tide Pools at Seal Rock</a:t>
            </a:r>
          </a:p>
        </p:txBody>
      </p:sp>
      <p:sp>
        <p:nvSpPr>
          <p:cNvPr id="124933" name="Rectangle 5"/>
          <p:cNvSpPr>
            <a:spLocks/>
          </p:cNvSpPr>
          <p:nvPr/>
        </p:nvSpPr>
        <p:spPr bwMode="auto">
          <a:xfrm>
            <a:off x="457200" y="0"/>
            <a:ext cx="8229600" cy="563563"/>
          </a:xfrm>
          <a:prstGeom prst="rect">
            <a:avLst/>
          </a:prstGeom>
          <a:solidFill>
            <a:schemeClr val="tx1">
              <a:alpha val="70195"/>
            </a:schemeClr>
          </a:solidFill>
          <a:ln w="9525">
            <a:noFill/>
            <a:miter lim="800000"/>
            <a:headEnd/>
            <a:tailEnd/>
          </a:ln>
        </p:spPr>
        <p:txBody>
          <a:bodyPr anchor="ctr"/>
          <a:lstStyle/>
          <a:p>
            <a:pPr algn="ctr" eaLnBrk="0" hangingPunct="0"/>
            <a:r>
              <a:rPr lang="en-US" sz="2800">
                <a:solidFill>
                  <a:schemeClr val="bg1"/>
                </a:solidFill>
              </a:rPr>
              <a:t>Tualatin Valley Academy has all the Extras</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2" hidden="1"/>
          <p:cNvSpPr>
            <a:spLocks noGrp="1"/>
          </p:cNvSpPr>
          <p:nvPr>
            <p:ph type="title"/>
          </p:nvPr>
        </p:nvSpPr>
        <p:spPr/>
        <p:txBody>
          <a:bodyPr/>
          <a:lstStyle/>
          <a:p>
            <a:endParaRPr lang="en-US" smtClean="0">
              <a:latin typeface="Arial Rounded MT Bold" pitchFamily="34" charset="0"/>
            </a:endParaRPr>
          </a:p>
        </p:txBody>
      </p:sp>
      <p:sp>
        <p:nvSpPr>
          <p:cNvPr id="126978" name="Rectangle 3" descr="IMGP0518_edited-1"/>
          <p:cNvSpPr>
            <a:spLocks noGrp="1" noChangeAspect="1" noChangeArrowheads="1"/>
          </p:cNvSpPr>
          <p:nvPr isPhoto="1"/>
        </p:nvSpPr>
        <p:spPr bwMode="auto">
          <a:xfrm>
            <a:off x="0" y="736600"/>
            <a:ext cx="9144000" cy="6121400"/>
          </a:xfrm>
          <a:prstGeom prst="rect">
            <a:avLst/>
          </a:prstGeom>
          <a:blipFill dpi="0" rotWithShape="1">
            <a:blip r:embed="rId3">
              <a:lum bright="6000"/>
            </a:blip>
            <a:srcRect/>
            <a:stretch>
              <a:fillRect/>
            </a:stretch>
          </a:blipFill>
          <a:ln w="9525">
            <a:solidFill>
              <a:schemeClr val="tx1"/>
            </a:solidFill>
            <a:miter lim="800000"/>
            <a:headEnd/>
            <a:tailEnd/>
          </a:ln>
        </p:spPr>
        <p:txBody>
          <a:bodyPr/>
          <a:lstStyle/>
          <a:p>
            <a:endParaRPr lang="en-US"/>
          </a:p>
        </p:txBody>
      </p:sp>
      <p:sp>
        <p:nvSpPr>
          <p:cNvPr id="126979" name="Text Box 4"/>
          <p:cNvSpPr txBox="1">
            <a:spLocks noChangeArrowheads="1"/>
          </p:cNvSpPr>
          <p:nvPr/>
        </p:nvSpPr>
        <p:spPr bwMode="auto">
          <a:xfrm>
            <a:off x="914400" y="6172200"/>
            <a:ext cx="7315200" cy="457200"/>
          </a:xfrm>
          <a:prstGeom prst="rect">
            <a:avLst/>
          </a:prstGeom>
          <a:solidFill>
            <a:schemeClr val="bg1">
              <a:alpha val="30196"/>
            </a:schemeClr>
          </a:solidFill>
          <a:ln w="9525">
            <a:noFill/>
            <a:miter lim="800000"/>
            <a:headEnd/>
            <a:tailEnd/>
          </a:ln>
        </p:spPr>
        <p:txBody>
          <a:bodyPr>
            <a:spAutoFit/>
          </a:bodyPr>
          <a:lstStyle/>
          <a:p>
            <a:pPr algn="ctr">
              <a:spcBef>
                <a:spcPct val="50000"/>
              </a:spcBef>
            </a:pPr>
            <a:r>
              <a:rPr lang="en-US" sz="2400" b="1"/>
              <a:t>Marine Biology Trip – Surfing at Otter Rock</a:t>
            </a:r>
          </a:p>
        </p:txBody>
      </p:sp>
      <p:sp>
        <p:nvSpPr>
          <p:cNvPr id="126980" name="Rectangle 5"/>
          <p:cNvSpPr>
            <a:spLocks/>
          </p:cNvSpPr>
          <p:nvPr/>
        </p:nvSpPr>
        <p:spPr bwMode="auto">
          <a:xfrm>
            <a:off x="457200" y="0"/>
            <a:ext cx="8229600" cy="563563"/>
          </a:xfrm>
          <a:prstGeom prst="rect">
            <a:avLst/>
          </a:prstGeom>
          <a:noFill/>
          <a:ln w="9525">
            <a:noFill/>
            <a:miter lim="800000"/>
            <a:headEnd/>
            <a:tailEnd/>
          </a:ln>
        </p:spPr>
        <p:txBody>
          <a:bodyPr anchor="ctr"/>
          <a:lstStyle/>
          <a:p>
            <a:pPr algn="ctr" eaLnBrk="0" hangingPunct="0"/>
            <a:r>
              <a:rPr lang="en-US" sz="2800">
                <a:solidFill>
                  <a:schemeClr val="bg1"/>
                </a:solidFill>
              </a:rPr>
              <a:t>Tualatin Valley Academy has all the Extras</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5" name="Picture 5" descr="TVA_MarineBio-10"/>
          <p:cNvPicPr>
            <a:picLocks noChangeAspect="1" noChangeArrowheads="1"/>
          </p:cNvPicPr>
          <p:nvPr>
            <p:ph/>
          </p:nvPr>
        </p:nvPicPr>
        <p:blipFill>
          <a:blip r:embed="rId3">
            <a:lum bright="6000"/>
          </a:blip>
          <a:srcRect/>
          <a:stretch>
            <a:fillRect/>
          </a:stretch>
        </p:blipFill>
        <p:spPr>
          <a:xfrm>
            <a:off x="0" y="736600"/>
            <a:ext cx="9144000" cy="6121400"/>
          </a:xfrm>
        </p:spPr>
      </p:pic>
      <p:sp>
        <p:nvSpPr>
          <p:cNvPr id="129026" name="Rectangle 4"/>
          <p:cNvSpPr>
            <a:spLocks/>
          </p:cNvSpPr>
          <p:nvPr/>
        </p:nvSpPr>
        <p:spPr bwMode="auto">
          <a:xfrm>
            <a:off x="457200" y="0"/>
            <a:ext cx="8229600" cy="563563"/>
          </a:xfrm>
          <a:prstGeom prst="rect">
            <a:avLst/>
          </a:prstGeom>
          <a:noFill/>
          <a:ln w="9525">
            <a:noFill/>
            <a:miter lim="800000"/>
            <a:headEnd/>
            <a:tailEnd/>
          </a:ln>
        </p:spPr>
        <p:txBody>
          <a:bodyPr anchor="ctr"/>
          <a:lstStyle/>
          <a:p>
            <a:pPr algn="ctr" eaLnBrk="0" hangingPunct="0"/>
            <a:r>
              <a:rPr lang="en-US" sz="2800">
                <a:solidFill>
                  <a:schemeClr val="bg1"/>
                </a:solidFill>
              </a:rPr>
              <a:t>Tualatin Valley Academy has all the Extras</a:t>
            </a:r>
          </a:p>
        </p:txBody>
      </p:sp>
      <p:sp>
        <p:nvSpPr>
          <p:cNvPr id="129027" name="Text Box 4"/>
          <p:cNvSpPr txBox="1">
            <a:spLocks noChangeArrowheads="1"/>
          </p:cNvSpPr>
          <p:nvPr/>
        </p:nvSpPr>
        <p:spPr bwMode="auto">
          <a:xfrm>
            <a:off x="914400" y="6172200"/>
            <a:ext cx="7315200" cy="457200"/>
          </a:xfrm>
          <a:prstGeom prst="rect">
            <a:avLst/>
          </a:prstGeom>
          <a:solidFill>
            <a:schemeClr val="bg1">
              <a:alpha val="30196"/>
            </a:schemeClr>
          </a:solidFill>
          <a:ln w="9525">
            <a:noFill/>
            <a:miter lim="800000"/>
            <a:headEnd/>
            <a:tailEnd/>
          </a:ln>
        </p:spPr>
        <p:txBody>
          <a:bodyPr>
            <a:spAutoFit/>
          </a:bodyPr>
          <a:lstStyle/>
          <a:p>
            <a:pPr algn="ctr">
              <a:spcBef>
                <a:spcPct val="50000"/>
              </a:spcBef>
            </a:pPr>
            <a:r>
              <a:rPr lang="en-US" sz="2400" b="1"/>
              <a:t>Marine Biology Trip – Surfing at Otter Rock</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3" name="Picture 2" descr="DSC05743"/>
          <p:cNvPicPr>
            <a:picLocks noChangeAspect="1" noChangeArrowheads="1"/>
          </p:cNvPicPr>
          <p:nvPr>
            <p:ph/>
          </p:nvPr>
        </p:nvPicPr>
        <p:blipFill>
          <a:blip r:embed="rId3">
            <a:lum bright="18000" contrast="6000"/>
          </a:blip>
          <a:srcRect/>
          <a:stretch>
            <a:fillRect/>
          </a:stretch>
        </p:blipFill>
        <p:spPr>
          <a:xfrm>
            <a:off x="0" y="0"/>
            <a:ext cx="9144000" cy="6858000"/>
          </a:xfrm>
        </p:spPr>
      </p:pic>
      <p:sp>
        <p:nvSpPr>
          <p:cNvPr id="131074" name="Text Box 3"/>
          <p:cNvSpPr txBox="1">
            <a:spLocks noChangeArrowheads="1"/>
          </p:cNvSpPr>
          <p:nvPr/>
        </p:nvSpPr>
        <p:spPr bwMode="auto">
          <a:xfrm>
            <a:off x="1828800" y="6172200"/>
            <a:ext cx="5486400" cy="457200"/>
          </a:xfrm>
          <a:prstGeom prst="rect">
            <a:avLst/>
          </a:prstGeom>
          <a:solidFill>
            <a:schemeClr val="bg1">
              <a:alpha val="30196"/>
            </a:schemeClr>
          </a:solidFill>
          <a:ln w="9525">
            <a:noFill/>
            <a:miter lim="800000"/>
            <a:headEnd/>
            <a:tailEnd/>
          </a:ln>
        </p:spPr>
        <p:txBody>
          <a:bodyPr>
            <a:spAutoFit/>
          </a:bodyPr>
          <a:lstStyle/>
          <a:p>
            <a:pPr algn="ctr">
              <a:spcBef>
                <a:spcPct val="50000"/>
              </a:spcBef>
            </a:pPr>
            <a:r>
              <a:rPr lang="en-US" sz="2400" b="1"/>
              <a:t>Career Day at HMSC – ROV Lab</a:t>
            </a:r>
          </a:p>
        </p:txBody>
      </p:sp>
      <p:sp>
        <p:nvSpPr>
          <p:cNvPr id="131075" name="Rectangle 5"/>
          <p:cNvSpPr>
            <a:spLocks/>
          </p:cNvSpPr>
          <p:nvPr/>
        </p:nvSpPr>
        <p:spPr bwMode="auto">
          <a:xfrm>
            <a:off x="457200" y="0"/>
            <a:ext cx="8229600" cy="563563"/>
          </a:xfrm>
          <a:prstGeom prst="rect">
            <a:avLst/>
          </a:prstGeom>
          <a:solidFill>
            <a:schemeClr val="tx1">
              <a:alpha val="70195"/>
            </a:schemeClr>
          </a:solidFill>
          <a:ln w="9525">
            <a:noFill/>
            <a:miter lim="800000"/>
            <a:headEnd/>
            <a:tailEnd/>
          </a:ln>
        </p:spPr>
        <p:txBody>
          <a:bodyPr anchor="ctr"/>
          <a:lstStyle/>
          <a:p>
            <a:pPr algn="ctr" eaLnBrk="0" hangingPunct="0"/>
            <a:r>
              <a:rPr lang="en-US" sz="2800">
                <a:solidFill>
                  <a:schemeClr val="bg1"/>
                </a:solidFill>
              </a:rPr>
              <a:t>Tualatin Valley Academy has all the Extras</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1" name="Picture 2" descr="DSC02680"/>
          <p:cNvPicPr>
            <a:picLocks noChangeAspect="1" noChangeArrowheads="1"/>
          </p:cNvPicPr>
          <p:nvPr>
            <p:ph/>
          </p:nvPr>
        </p:nvPicPr>
        <p:blipFill>
          <a:blip r:embed="rId3">
            <a:lum bright="12000"/>
          </a:blip>
          <a:srcRect/>
          <a:stretch>
            <a:fillRect/>
          </a:stretch>
        </p:blipFill>
        <p:spPr>
          <a:xfrm>
            <a:off x="0" y="0"/>
            <a:ext cx="9144000" cy="6858000"/>
          </a:xfrm>
        </p:spPr>
      </p:pic>
      <p:sp>
        <p:nvSpPr>
          <p:cNvPr id="133122" name="Text Box 3"/>
          <p:cNvSpPr txBox="1">
            <a:spLocks noChangeArrowheads="1"/>
          </p:cNvSpPr>
          <p:nvPr/>
        </p:nvSpPr>
        <p:spPr bwMode="auto">
          <a:xfrm>
            <a:off x="1828800" y="6172200"/>
            <a:ext cx="5486400" cy="457200"/>
          </a:xfrm>
          <a:prstGeom prst="rect">
            <a:avLst/>
          </a:prstGeom>
          <a:solidFill>
            <a:schemeClr val="bg1">
              <a:alpha val="30196"/>
            </a:schemeClr>
          </a:solidFill>
          <a:ln w="9525">
            <a:noFill/>
            <a:miter lim="800000"/>
            <a:headEnd/>
            <a:tailEnd/>
          </a:ln>
        </p:spPr>
        <p:txBody>
          <a:bodyPr>
            <a:spAutoFit/>
          </a:bodyPr>
          <a:lstStyle/>
          <a:p>
            <a:pPr algn="ctr">
              <a:spcBef>
                <a:spcPct val="50000"/>
              </a:spcBef>
            </a:pPr>
            <a:r>
              <a:rPr lang="en-US" sz="2400" b="1"/>
              <a:t>Science Fair</a:t>
            </a:r>
          </a:p>
        </p:txBody>
      </p:sp>
      <p:sp>
        <p:nvSpPr>
          <p:cNvPr id="133123" name="Rectangle 5"/>
          <p:cNvSpPr>
            <a:spLocks/>
          </p:cNvSpPr>
          <p:nvPr/>
        </p:nvSpPr>
        <p:spPr bwMode="auto">
          <a:xfrm>
            <a:off x="457200" y="0"/>
            <a:ext cx="8229600" cy="563563"/>
          </a:xfrm>
          <a:prstGeom prst="rect">
            <a:avLst/>
          </a:prstGeom>
          <a:solidFill>
            <a:schemeClr val="tx1">
              <a:alpha val="70195"/>
            </a:schemeClr>
          </a:solidFill>
          <a:ln w="9525">
            <a:noFill/>
            <a:miter lim="800000"/>
            <a:headEnd/>
            <a:tailEnd/>
          </a:ln>
        </p:spPr>
        <p:txBody>
          <a:bodyPr anchor="ctr"/>
          <a:lstStyle/>
          <a:p>
            <a:pPr algn="ctr" eaLnBrk="0" hangingPunct="0"/>
            <a:r>
              <a:rPr lang="en-US" sz="2800">
                <a:solidFill>
                  <a:schemeClr val="bg1"/>
                </a:solidFill>
              </a:rPr>
              <a:t>Tualatin Valley Academy has all the Extras</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6"/>
          <p:cNvSpPr>
            <a:spLocks noGrp="1"/>
          </p:cNvSpPr>
          <p:nvPr>
            <p:ph type="title" idx="4294967295"/>
          </p:nvPr>
        </p:nvSpPr>
        <p:spPr>
          <a:xfrm>
            <a:off x="4953000" y="4114800"/>
            <a:ext cx="3619500" cy="1981200"/>
          </a:xfrm>
        </p:spPr>
        <p:txBody>
          <a:bodyPr anchor="b"/>
          <a:lstStyle/>
          <a:p>
            <a:pPr eaLnBrk="1" hangingPunct="1"/>
            <a:r>
              <a:rPr lang="en-US" sz="2400" smtClean="0">
                <a:latin typeface="Arial Rounded MT Bold" pitchFamily="34" charset="0"/>
              </a:rPr>
              <a:t>In 1853 Martha Byington became the First Seventh-day Adventist Teacher at Buck’s Bridge, NY.</a:t>
            </a:r>
          </a:p>
        </p:txBody>
      </p:sp>
      <p:pic>
        <p:nvPicPr>
          <p:cNvPr id="27650" name="Picture 10" descr="ANd9GcSZJKs0726Nf3rb7ml54z2UAP9X8uySzGV5XrvzOwFALIL0QsnnCJVjeKQ"/>
          <p:cNvPicPr>
            <a:picLocks noChangeAspect="1" noChangeArrowheads="1"/>
          </p:cNvPicPr>
          <p:nvPr/>
        </p:nvPicPr>
        <p:blipFill>
          <a:blip r:embed="rId3"/>
          <a:srcRect b="3226"/>
          <a:stretch>
            <a:fillRect/>
          </a:stretch>
        </p:blipFill>
        <p:spPr bwMode="auto">
          <a:xfrm>
            <a:off x="5867400" y="1600200"/>
            <a:ext cx="1524000" cy="2286000"/>
          </a:xfrm>
          <a:prstGeom prst="rect">
            <a:avLst/>
          </a:prstGeom>
          <a:noFill/>
          <a:ln w="9525">
            <a:noFill/>
            <a:miter lim="800000"/>
            <a:headEnd/>
            <a:tailEnd/>
          </a:ln>
        </p:spPr>
      </p:pic>
      <p:sp>
        <p:nvSpPr>
          <p:cNvPr id="27651" name="Text Box 15"/>
          <p:cNvSpPr txBox="1">
            <a:spLocks noChangeArrowheads="1"/>
          </p:cNvSpPr>
          <p:nvPr/>
        </p:nvSpPr>
        <p:spPr bwMode="auto">
          <a:xfrm>
            <a:off x="969963" y="4419600"/>
            <a:ext cx="3602037" cy="1917700"/>
          </a:xfrm>
          <a:prstGeom prst="rect">
            <a:avLst/>
          </a:prstGeom>
          <a:noFill/>
          <a:ln w="9525">
            <a:noFill/>
            <a:miter lim="800000"/>
            <a:headEnd/>
            <a:tailEnd/>
          </a:ln>
        </p:spPr>
        <p:txBody>
          <a:bodyPr>
            <a:spAutoFit/>
          </a:bodyPr>
          <a:lstStyle/>
          <a:p>
            <a:pPr algn="ctr">
              <a:spcBef>
                <a:spcPct val="50000"/>
              </a:spcBef>
            </a:pPr>
            <a:r>
              <a:rPr lang="en-US" sz="2400">
                <a:solidFill>
                  <a:schemeClr val="bg1"/>
                </a:solidFill>
              </a:rPr>
              <a:t>Martha’s father, John Byington, later became the first General Conference President.</a:t>
            </a:r>
          </a:p>
        </p:txBody>
      </p:sp>
      <p:sp>
        <p:nvSpPr>
          <p:cNvPr id="27652" name="Title 12"/>
          <p:cNvSpPr>
            <a:spLocks/>
          </p:cNvSpPr>
          <p:nvPr/>
        </p:nvSpPr>
        <p:spPr bwMode="auto">
          <a:xfrm>
            <a:off x="457200" y="228600"/>
            <a:ext cx="8229600" cy="639763"/>
          </a:xfrm>
          <a:prstGeom prst="rect">
            <a:avLst/>
          </a:prstGeom>
          <a:noFill/>
          <a:ln w="9525">
            <a:noFill/>
            <a:miter lim="800000"/>
            <a:headEnd/>
            <a:tailEnd/>
          </a:ln>
        </p:spPr>
        <p:txBody>
          <a:bodyPr anchor="b"/>
          <a:lstStyle/>
          <a:p>
            <a:pPr algn="ctr"/>
            <a:r>
              <a:rPr lang="en-US" sz="3600">
                <a:solidFill>
                  <a:schemeClr val="bg1"/>
                </a:solidFill>
              </a:rPr>
              <a:t>History of Adventist Education</a:t>
            </a:r>
          </a:p>
        </p:txBody>
      </p:sp>
      <p:pic>
        <p:nvPicPr>
          <p:cNvPr id="27653" name="Picture 8" descr="John_Byington"/>
          <p:cNvPicPr>
            <a:picLocks noChangeAspect="1" noChangeArrowheads="1"/>
          </p:cNvPicPr>
          <p:nvPr/>
        </p:nvPicPr>
        <p:blipFill>
          <a:blip r:embed="rId4"/>
          <a:srcRect/>
          <a:stretch>
            <a:fillRect/>
          </a:stretch>
        </p:blipFill>
        <p:spPr bwMode="auto">
          <a:xfrm>
            <a:off x="1600200" y="1219200"/>
            <a:ext cx="1970088" cy="31289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69" name="Picture 10" descr="Easter-Bunny_edited-1"/>
          <p:cNvPicPr>
            <a:picLocks noChangeAspect="1" noChangeArrowheads="1"/>
          </p:cNvPicPr>
          <p:nvPr/>
        </p:nvPicPr>
        <p:blipFill>
          <a:blip r:embed="rId3">
            <a:lum bright="12000"/>
          </a:blip>
          <a:srcRect/>
          <a:stretch>
            <a:fillRect/>
          </a:stretch>
        </p:blipFill>
        <p:spPr bwMode="auto">
          <a:xfrm>
            <a:off x="6613525" y="0"/>
            <a:ext cx="2530475" cy="3352800"/>
          </a:xfrm>
          <a:prstGeom prst="rect">
            <a:avLst/>
          </a:prstGeom>
          <a:noFill/>
          <a:ln w="9525">
            <a:noFill/>
            <a:miter lim="800000"/>
            <a:headEnd/>
            <a:tailEnd/>
          </a:ln>
        </p:spPr>
      </p:pic>
      <p:pic>
        <p:nvPicPr>
          <p:cNvPr id="135170" name="Picture 5" descr="Cornstarch_Explosion-1b"/>
          <p:cNvPicPr>
            <a:picLocks noChangeAspect="1" noChangeArrowheads="1"/>
          </p:cNvPicPr>
          <p:nvPr>
            <p:ph/>
          </p:nvPr>
        </p:nvPicPr>
        <p:blipFill>
          <a:blip r:embed="rId4">
            <a:lum bright="6000"/>
          </a:blip>
          <a:srcRect/>
          <a:stretch>
            <a:fillRect/>
          </a:stretch>
        </p:blipFill>
        <p:spPr>
          <a:xfrm>
            <a:off x="0" y="0"/>
            <a:ext cx="6629400" cy="5330825"/>
          </a:xfrm>
        </p:spPr>
      </p:pic>
      <p:pic>
        <p:nvPicPr>
          <p:cNvPr id="135171" name="Picture 7" descr="Whoosh2-03"/>
          <p:cNvPicPr>
            <a:picLocks noChangeAspect="1" noChangeArrowheads="1"/>
          </p:cNvPicPr>
          <p:nvPr/>
        </p:nvPicPr>
        <p:blipFill>
          <a:blip r:embed="rId5">
            <a:lum bright="12000"/>
          </a:blip>
          <a:srcRect/>
          <a:stretch>
            <a:fillRect/>
          </a:stretch>
        </p:blipFill>
        <p:spPr bwMode="auto">
          <a:xfrm>
            <a:off x="5467350" y="3133725"/>
            <a:ext cx="3676650" cy="3724275"/>
          </a:xfrm>
          <a:prstGeom prst="rect">
            <a:avLst/>
          </a:prstGeom>
          <a:noFill/>
          <a:ln w="9525">
            <a:noFill/>
            <a:miter lim="800000"/>
            <a:headEnd/>
            <a:tailEnd/>
          </a:ln>
        </p:spPr>
      </p:pic>
      <p:sp>
        <p:nvSpPr>
          <p:cNvPr id="135172" name="Text Box 13"/>
          <p:cNvSpPr txBox="1">
            <a:spLocks noChangeArrowheads="1"/>
          </p:cNvSpPr>
          <p:nvPr/>
        </p:nvSpPr>
        <p:spPr bwMode="auto">
          <a:xfrm>
            <a:off x="152400" y="5715000"/>
            <a:ext cx="5181600" cy="579438"/>
          </a:xfrm>
          <a:prstGeom prst="rect">
            <a:avLst/>
          </a:prstGeom>
          <a:solidFill>
            <a:schemeClr val="bg1">
              <a:alpha val="70195"/>
            </a:schemeClr>
          </a:solidFill>
          <a:ln w="9525">
            <a:noFill/>
            <a:miter lim="800000"/>
            <a:headEnd/>
            <a:tailEnd/>
          </a:ln>
        </p:spPr>
        <p:txBody>
          <a:bodyPr>
            <a:spAutoFit/>
          </a:bodyPr>
          <a:lstStyle/>
          <a:p>
            <a:pPr algn="ctr">
              <a:spcBef>
                <a:spcPct val="50000"/>
              </a:spcBef>
            </a:pPr>
            <a:r>
              <a:rPr lang="en-US" sz="3200" b="1"/>
              <a:t>Science Fair is a Blast!!!</a:t>
            </a:r>
          </a:p>
        </p:txBody>
      </p:sp>
      <p:sp>
        <p:nvSpPr>
          <p:cNvPr id="135173" name="Rectangle 5"/>
          <p:cNvSpPr>
            <a:spLocks/>
          </p:cNvSpPr>
          <p:nvPr/>
        </p:nvSpPr>
        <p:spPr bwMode="auto">
          <a:xfrm>
            <a:off x="457200" y="0"/>
            <a:ext cx="8229600" cy="563563"/>
          </a:xfrm>
          <a:prstGeom prst="rect">
            <a:avLst/>
          </a:prstGeom>
          <a:solidFill>
            <a:schemeClr val="tx1">
              <a:alpha val="70195"/>
            </a:schemeClr>
          </a:solidFill>
          <a:ln w="9525">
            <a:noFill/>
            <a:miter lim="800000"/>
            <a:headEnd/>
            <a:tailEnd/>
          </a:ln>
        </p:spPr>
        <p:txBody>
          <a:bodyPr anchor="ctr"/>
          <a:lstStyle/>
          <a:p>
            <a:pPr algn="ctr" eaLnBrk="0" hangingPunct="0"/>
            <a:r>
              <a:rPr lang="en-US" sz="2800">
                <a:solidFill>
                  <a:schemeClr val="bg1"/>
                </a:solidFill>
              </a:rPr>
              <a:t>Tualatin Valley Academy has all the Extras</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7" name="Picture 5" descr="DSC04155"/>
          <p:cNvPicPr>
            <a:picLocks noChangeAspect="1" noChangeArrowheads="1"/>
          </p:cNvPicPr>
          <p:nvPr>
            <p:ph/>
          </p:nvPr>
        </p:nvPicPr>
        <p:blipFill>
          <a:blip r:embed="rId3">
            <a:lum bright="6000"/>
          </a:blip>
          <a:srcRect/>
          <a:stretch>
            <a:fillRect/>
          </a:stretch>
        </p:blipFill>
        <p:spPr>
          <a:xfrm>
            <a:off x="0" y="0"/>
            <a:ext cx="9144000" cy="6858000"/>
          </a:xfrm>
        </p:spPr>
      </p:pic>
      <p:sp>
        <p:nvSpPr>
          <p:cNvPr id="137218" name="Rectangle 6"/>
          <p:cNvSpPr>
            <a:spLocks/>
          </p:cNvSpPr>
          <p:nvPr/>
        </p:nvSpPr>
        <p:spPr bwMode="auto">
          <a:xfrm>
            <a:off x="457200" y="0"/>
            <a:ext cx="8229600" cy="563563"/>
          </a:xfrm>
          <a:prstGeom prst="rect">
            <a:avLst/>
          </a:prstGeom>
          <a:noFill/>
          <a:ln w="9525">
            <a:noFill/>
            <a:miter lim="800000"/>
            <a:headEnd/>
            <a:tailEnd/>
          </a:ln>
        </p:spPr>
        <p:txBody>
          <a:bodyPr anchor="ctr"/>
          <a:lstStyle/>
          <a:p>
            <a:pPr algn="ctr" eaLnBrk="0" hangingPunct="0"/>
            <a:r>
              <a:rPr lang="en-US" sz="2800">
                <a:solidFill>
                  <a:schemeClr val="bg1"/>
                </a:solidFill>
              </a:rPr>
              <a:t>Tualatin Valley Academy has all the Extras</a:t>
            </a:r>
          </a:p>
        </p:txBody>
      </p:sp>
      <p:sp>
        <p:nvSpPr>
          <p:cNvPr id="137219" name="Text Box 3"/>
          <p:cNvSpPr txBox="1">
            <a:spLocks noChangeArrowheads="1"/>
          </p:cNvSpPr>
          <p:nvPr/>
        </p:nvSpPr>
        <p:spPr bwMode="auto">
          <a:xfrm>
            <a:off x="1828800" y="6172200"/>
            <a:ext cx="5486400" cy="457200"/>
          </a:xfrm>
          <a:prstGeom prst="rect">
            <a:avLst/>
          </a:prstGeom>
          <a:solidFill>
            <a:schemeClr val="bg1">
              <a:alpha val="30196"/>
            </a:schemeClr>
          </a:solidFill>
          <a:ln w="9525">
            <a:noFill/>
            <a:miter lim="800000"/>
            <a:headEnd/>
            <a:tailEnd/>
          </a:ln>
        </p:spPr>
        <p:txBody>
          <a:bodyPr>
            <a:spAutoFit/>
          </a:bodyPr>
          <a:lstStyle/>
          <a:p>
            <a:pPr algn="ctr">
              <a:spcBef>
                <a:spcPct val="50000"/>
              </a:spcBef>
            </a:pPr>
            <a:r>
              <a:rPr lang="en-US" sz="2400" b="1"/>
              <a:t>Fun Lab Activities</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5" name="Picture 5" descr="DSC01516"/>
          <p:cNvPicPr>
            <a:picLocks noChangeAspect="1" noChangeArrowheads="1"/>
          </p:cNvPicPr>
          <p:nvPr/>
        </p:nvPicPr>
        <p:blipFill>
          <a:blip r:embed="rId3">
            <a:lum bright="12000"/>
          </a:blip>
          <a:srcRect/>
          <a:stretch>
            <a:fillRect/>
          </a:stretch>
        </p:blipFill>
        <p:spPr bwMode="auto">
          <a:xfrm>
            <a:off x="4572000" y="0"/>
            <a:ext cx="4572000" cy="6858000"/>
          </a:xfrm>
          <a:prstGeom prst="rect">
            <a:avLst/>
          </a:prstGeom>
          <a:noFill/>
          <a:ln w="9525">
            <a:noFill/>
            <a:miter lim="800000"/>
            <a:headEnd/>
            <a:tailEnd/>
          </a:ln>
        </p:spPr>
      </p:pic>
      <p:pic>
        <p:nvPicPr>
          <p:cNvPr id="139266" name="Picture 2" descr="IMG_6975"/>
          <p:cNvPicPr>
            <a:picLocks noChangeAspect="1" noChangeArrowheads="1"/>
          </p:cNvPicPr>
          <p:nvPr>
            <p:ph/>
          </p:nvPr>
        </p:nvPicPr>
        <p:blipFill>
          <a:blip r:embed="rId4">
            <a:lum bright="6000"/>
          </a:blip>
          <a:srcRect/>
          <a:stretch>
            <a:fillRect/>
          </a:stretch>
        </p:blipFill>
        <p:spPr>
          <a:xfrm>
            <a:off x="0" y="0"/>
            <a:ext cx="4640263" cy="6858000"/>
          </a:xfrm>
        </p:spPr>
      </p:pic>
      <p:sp>
        <p:nvSpPr>
          <p:cNvPr id="139267" name="Text Box 3"/>
          <p:cNvSpPr txBox="1">
            <a:spLocks noChangeArrowheads="1"/>
          </p:cNvSpPr>
          <p:nvPr/>
        </p:nvSpPr>
        <p:spPr bwMode="auto">
          <a:xfrm>
            <a:off x="1828800" y="6172200"/>
            <a:ext cx="5486400" cy="457200"/>
          </a:xfrm>
          <a:prstGeom prst="rect">
            <a:avLst/>
          </a:prstGeom>
          <a:solidFill>
            <a:schemeClr val="bg1">
              <a:alpha val="30196"/>
            </a:schemeClr>
          </a:solidFill>
          <a:ln w="9525">
            <a:noFill/>
            <a:miter lim="800000"/>
            <a:headEnd/>
            <a:tailEnd/>
          </a:ln>
        </p:spPr>
        <p:txBody>
          <a:bodyPr>
            <a:spAutoFit/>
          </a:bodyPr>
          <a:lstStyle/>
          <a:p>
            <a:pPr algn="ctr">
              <a:spcBef>
                <a:spcPct val="50000"/>
              </a:spcBef>
            </a:pPr>
            <a:r>
              <a:rPr lang="en-US" sz="2400" b="1"/>
              <a:t>Enthusiastic Learners!</a:t>
            </a:r>
          </a:p>
        </p:txBody>
      </p:sp>
      <p:sp>
        <p:nvSpPr>
          <p:cNvPr id="139268" name="Rectangle 5"/>
          <p:cNvSpPr>
            <a:spLocks/>
          </p:cNvSpPr>
          <p:nvPr/>
        </p:nvSpPr>
        <p:spPr bwMode="auto">
          <a:xfrm>
            <a:off x="457200" y="0"/>
            <a:ext cx="8229600" cy="563563"/>
          </a:xfrm>
          <a:prstGeom prst="rect">
            <a:avLst/>
          </a:prstGeom>
          <a:solidFill>
            <a:schemeClr val="tx1">
              <a:alpha val="70195"/>
            </a:schemeClr>
          </a:solidFill>
          <a:ln w="9525">
            <a:noFill/>
            <a:miter lim="800000"/>
            <a:headEnd/>
            <a:tailEnd/>
          </a:ln>
        </p:spPr>
        <p:txBody>
          <a:bodyPr anchor="ctr"/>
          <a:lstStyle/>
          <a:p>
            <a:pPr algn="ctr" eaLnBrk="0" hangingPunct="0"/>
            <a:r>
              <a:rPr lang="en-US" sz="2800">
                <a:solidFill>
                  <a:schemeClr val="bg1"/>
                </a:solidFill>
              </a:rPr>
              <a:t>Tualatin Valley Academy has all the Extras</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hidden="1"/>
          <p:cNvSpPr>
            <a:spLocks noGrp="1"/>
          </p:cNvSpPr>
          <p:nvPr>
            <p:ph type="title"/>
          </p:nvPr>
        </p:nvSpPr>
        <p:spPr/>
        <p:txBody>
          <a:bodyPr/>
          <a:lstStyle/>
          <a:p>
            <a:endParaRPr lang="en-US" smtClean="0">
              <a:latin typeface="Arial Rounded MT Bold" pitchFamily="34" charset="0"/>
            </a:endParaRPr>
          </a:p>
        </p:txBody>
      </p:sp>
      <p:sp>
        <p:nvSpPr>
          <p:cNvPr id="141314" name="Rectangle 3" descr="DSC02530_edited-1"/>
          <p:cNvSpPr>
            <a:spLocks noGrp="1" noChangeAspect="1" noChangeArrowheads="1"/>
          </p:cNvSpPr>
          <p:nvPr isPhoto="1"/>
        </p:nvSpPr>
        <p:spPr bwMode="auto">
          <a:xfrm>
            <a:off x="0" y="0"/>
            <a:ext cx="9144000" cy="6858000"/>
          </a:xfrm>
          <a:prstGeom prst="rect">
            <a:avLst/>
          </a:prstGeom>
          <a:blipFill dpi="0" rotWithShape="1">
            <a:blip r:embed="rId3">
              <a:lum bright="12000"/>
            </a:blip>
            <a:srcRect/>
            <a:stretch>
              <a:fillRect/>
            </a:stretch>
          </a:blipFill>
          <a:ln w="9525">
            <a:solidFill>
              <a:schemeClr val="tx1"/>
            </a:solidFill>
            <a:miter lim="800000"/>
            <a:headEnd/>
            <a:tailEnd/>
          </a:ln>
        </p:spPr>
        <p:txBody>
          <a:bodyPr/>
          <a:lstStyle/>
          <a:p>
            <a:endParaRPr lang="en-US"/>
          </a:p>
        </p:txBody>
      </p:sp>
      <p:sp>
        <p:nvSpPr>
          <p:cNvPr id="141315" name="Rectangle 5"/>
          <p:cNvSpPr>
            <a:spLocks/>
          </p:cNvSpPr>
          <p:nvPr/>
        </p:nvSpPr>
        <p:spPr bwMode="auto">
          <a:xfrm>
            <a:off x="457200" y="0"/>
            <a:ext cx="8229600" cy="563563"/>
          </a:xfrm>
          <a:prstGeom prst="rect">
            <a:avLst/>
          </a:prstGeom>
          <a:solidFill>
            <a:schemeClr val="tx1">
              <a:alpha val="70195"/>
            </a:schemeClr>
          </a:solidFill>
          <a:ln w="9525">
            <a:noFill/>
            <a:miter lim="800000"/>
            <a:headEnd/>
            <a:tailEnd/>
          </a:ln>
        </p:spPr>
        <p:txBody>
          <a:bodyPr anchor="ctr"/>
          <a:lstStyle/>
          <a:p>
            <a:pPr algn="ctr" eaLnBrk="0" hangingPunct="0"/>
            <a:r>
              <a:rPr lang="en-US" sz="2800">
                <a:solidFill>
                  <a:schemeClr val="bg1"/>
                </a:solidFill>
              </a:rPr>
              <a:t>Tualatin Valley Academy has all the Extras</a:t>
            </a:r>
          </a:p>
        </p:txBody>
      </p:sp>
      <p:sp>
        <p:nvSpPr>
          <p:cNvPr id="141316" name="Text Box 3"/>
          <p:cNvSpPr txBox="1">
            <a:spLocks noChangeArrowheads="1"/>
          </p:cNvSpPr>
          <p:nvPr/>
        </p:nvSpPr>
        <p:spPr bwMode="auto">
          <a:xfrm>
            <a:off x="1828800" y="6172200"/>
            <a:ext cx="5486400" cy="457200"/>
          </a:xfrm>
          <a:prstGeom prst="rect">
            <a:avLst/>
          </a:prstGeom>
          <a:solidFill>
            <a:schemeClr val="bg1">
              <a:alpha val="30196"/>
            </a:schemeClr>
          </a:solidFill>
          <a:ln w="9525">
            <a:noFill/>
            <a:miter lim="800000"/>
            <a:headEnd/>
            <a:tailEnd/>
          </a:ln>
        </p:spPr>
        <p:txBody>
          <a:bodyPr>
            <a:spAutoFit/>
          </a:bodyPr>
          <a:lstStyle/>
          <a:p>
            <a:pPr algn="ctr">
              <a:spcBef>
                <a:spcPct val="50000"/>
              </a:spcBef>
            </a:pPr>
            <a:r>
              <a:rPr lang="en-US" sz="2400" b="1"/>
              <a:t>Enthusiastic Learners!</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hidden="1"/>
          <p:cNvSpPr>
            <a:spLocks noGrp="1"/>
          </p:cNvSpPr>
          <p:nvPr>
            <p:ph type="title"/>
          </p:nvPr>
        </p:nvSpPr>
        <p:spPr/>
        <p:txBody>
          <a:bodyPr/>
          <a:lstStyle/>
          <a:p>
            <a:endParaRPr lang="en-US" smtClean="0">
              <a:latin typeface="Arial Rounded MT Bold" pitchFamily="34" charset="0"/>
            </a:endParaRPr>
          </a:p>
        </p:txBody>
      </p:sp>
      <p:sp>
        <p:nvSpPr>
          <p:cNvPr id="143362" name="Rectangle 3" descr="DSC02515_edited-1"/>
          <p:cNvSpPr>
            <a:spLocks noGrp="1" noChangeAspect="1" noChangeArrowheads="1"/>
          </p:cNvSpPr>
          <p:nvPr isPhoto="1"/>
        </p:nvSpPr>
        <p:spPr bwMode="auto">
          <a:xfrm>
            <a:off x="0" y="0"/>
            <a:ext cx="9144000" cy="6858000"/>
          </a:xfrm>
          <a:prstGeom prst="rect">
            <a:avLst/>
          </a:prstGeom>
          <a:blipFill dpi="0" rotWithShape="1">
            <a:blip r:embed="rId3">
              <a:lum bright="6000" contrast="-6000"/>
            </a:blip>
            <a:srcRect/>
            <a:stretch>
              <a:fillRect/>
            </a:stretch>
          </a:blipFill>
          <a:ln w="9525">
            <a:solidFill>
              <a:schemeClr val="tx1"/>
            </a:solidFill>
            <a:miter lim="800000"/>
            <a:headEnd/>
            <a:tailEnd/>
          </a:ln>
        </p:spPr>
        <p:txBody>
          <a:bodyPr/>
          <a:lstStyle/>
          <a:p>
            <a:endParaRPr lang="en-US"/>
          </a:p>
        </p:txBody>
      </p:sp>
      <p:sp>
        <p:nvSpPr>
          <p:cNvPr id="143363" name="Text Box 4"/>
          <p:cNvSpPr txBox="1">
            <a:spLocks noChangeArrowheads="1"/>
          </p:cNvSpPr>
          <p:nvPr/>
        </p:nvSpPr>
        <p:spPr bwMode="auto">
          <a:xfrm>
            <a:off x="1676400" y="6172200"/>
            <a:ext cx="5715000" cy="457200"/>
          </a:xfrm>
          <a:prstGeom prst="rect">
            <a:avLst/>
          </a:prstGeom>
          <a:solidFill>
            <a:schemeClr val="bg1">
              <a:alpha val="30196"/>
            </a:schemeClr>
          </a:solidFill>
          <a:ln w="9525">
            <a:noFill/>
            <a:miter lim="800000"/>
            <a:headEnd/>
            <a:tailEnd/>
          </a:ln>
        </p:spPr>
        <p:txBody>
          <a:bodyPr>
            <a:spAutoFit/>
          </a:bodyPr>
          <a:lstStyle/>
          <a:p>
            <a:pPr algn="ctr">
              <a:spcBef>
                <a:spcPct val="50000"/>
              </a:spcBef>
            </a:pPr>
            <a:r>
              <a:rPr lang="en-US" sz="2400" b="1"/>
              <a:t>7</a:t>
            </a:r>
            <a:r>
              <a:rPr lang="en-US" sz="2400" b="1" baseline="30000"/>
              <a:t>th</a:t>
            </a:r>
            <a:r>
              <a:rPr lang="en-US" sz="2400" b="1"/>
              <a:t> &amp; 8</a:t>
            </a:r>
            <a:r>
              <a:rPr lang="en-US" sz="2400" b="1" baseline="30000"/>
              <a:t>th</a:t>
            </a:r>
            <a:r>
              <a:rPr lang="en-US" sz="2400" b="1"/>
              <a:t> Grade Stream Table Lab</a:t>
            </a:r>
          </a:p>
        </p:txBody>
      </p:sp>
      <p:sp>
        <p:nvSpPr>
          <p:cNvPr id="143364" name="Rectangle 5"/>
          <p:cNvSpPr>
            <a:spLocks/>
          </p:cNvSpPr>
          <p:nvPr/>
        </p:nvSpPr>
        <p:spPr bwMode="auto">
          <a:xfrm>
            <a:off x="457200" y="0"/>
            <a:ext cx="8229600" cy="563563"/>
          </a:xfrm>
          <a:prstGeom prst="rect">
            <a:avLst/>
          </a:prstGeom>
          <a:solidFill>
            <a:schemeClr val="tx1">
              <a:alpha val="70195"/>
            </a:schemeClr>
          </a:solidFill>
          <a:ln w="9525">
            <a:noFill/>
            <a:miter lim="800000"/>
            <a:headEnd/>
            <a:tailEnd/>
          </a:ln>
        </p:spPr>
        <p:txBody>
          <a:bodyPr anchor="ctr"/>
          <a:lstStyle/>
          <a:p>
            <a:pPr algn="ctr" eaLnBrk="0" hangingPunct="0"/>
            <a:r>
              <a:rPr lang="en-US" sz="2800">
                <a:solidFill>
                  <a:schemeClr val="bg1"/>
                </a:solidFill>
              </a:rPr>
              <a:t>Tualatin Valley Academy has all the Extras</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2" hidden="1"/>
          <p:cNvSpPr>
            <a:spLocks noGrp="1"/>
          </p:cNvSpPr>
          <p:nvPr>
            <p:ph type="title"/>
          </p:nvPr>
        </p:nvSpPr>
        <p:spPr/>
        <p:txBody>
          <a:bodyPr/>
          <a:lstStyle/>
          <a:p>
            <a:endParaRPr lang="en-US" smtClean="0">
              <a:latin typeface="Arial Rounded MT Bold" pitchFamily="34" charset="0"/>
            </a:endParaRPr>
          </a:p>
        </p:txBody>
      </p:sp>
      <p:sp>
        <p:nvSpPr>
          <p:cNvPr id="145410" name="Rectangle 3" descr="DSC02558_edited-1"/>
          <p:cNvSpPr>
            <a:spLocks noGrp="1" noChangeAspect="1" noChangeArrowheads="1"/>
          </p:cNvSpPr>
          <p:nvPr isPhoto="1"/>
        </p:nvSpPr>
        <p:spPr bwMode="auto">
          <a:xfrm>
            <a:off x="0" y="0"/>
            <a:ext cx="9144000" cy="6858000"/>
          </a:xfrm>
          <a:prstGeom prst="rect">
            <a:avLst/>
          </a:prstGeom>
          <a:blipFill dpi="0" rotWithShape="1">
            <a:blip r:embed="rId3">
              <a:lum bright="12000"/>
            </a:blip>
            <a:srcRect/>
            <a:stretch>
              <a:fillRect/>
            </a:stretch>
          </a:blipFill>
          <a:ln w="9525">
            <a:solidFill>
              <a:schemeClr val="tx1"/>
            </a:solidFill>
            <a:miter lim="800000"/>
            <a:headEnd/>
            <a:tailEnd/>
          </a:ln>
        </p:spPr>
        <p:txBody>
          <a:bodyPr/>
          <a:lstStyle/>
          <a:p>
            <a:endParaRPr lang="en-US"/>
          </a:p>
        </p:txBody>
      </p:sp>
      <p:sp>
        <p:nvSpPr>
          <p:cNvPr id="145411" name="Text Box 4"/>
          <p:cNvSpPr txBox="1">
            <a:spLocks noChangeArrowheads="1"/>
          </p:cNvSpPr>
          <p:nvPr/>
        </p:nvSpPr>
        <p:spPr bwMode="auto">
          <a:xfrm>
            <a:off x="1981200" y="6172200"/>
            <a:ext cx="5181600" cy="457200"/>
          </a:xfrm>
          <a:prstGeom prst="rect">
            <a:avLst/>
          </a:prstGeom>
          <a:solidFill>
            <a:schemeClr val="bg1">
              <a:alpha val="30196"/>
            </a:schemeClr>
          </a:solidFill>
          <a:ln w="9525">
            <a:noFill/>
            <a:miter lim="800000"/>
            <a:headEnd/>
            <a:tailEnd/>
          </a:ln>
        </p:spPr>
        <p:txBody>
          <a:bodyPr>
            <a:spAutoFit/>
          </a:bodyPr>
          <a:lstStyle/>
          <a:p>
            <a:pPr algn="ctr">
              <a:spcBef>
                <a:spcPct val="50000"/>
              </a:spcBef>
            </a:pPr>
            <a:r>
              <a:rPr lang="en-US" sz="2400" b="1"/>
              <a:t>6</a:t>
            </a:r>
            <a:r>
              <a:rPr lang="en-US" sz="2400" b="1" baseline="30000"/>
              <a:t>th</a:t>
            </a:r>
            <a:r>
              <a:rPr lang="en-US" sz="2400" b="1"/>
              <a:t> Grade Chemistry Lab</a:t>
            </a:r>
          </a:p>
        </p:txBody>
      </p:sp>
      <p:sp>
        <p:nvSpPr>
          <p:cNvPr id="145412" name="Rectangle 5"/>
          <p:cNvSpPr>
            <a:spLocks/>
          </p:cNvSpPr>
          <p:nvPr/>
        </p:nvSpPr>
        <p:spPr bwMode="auto">
          <a:xfrm>
            <a:off x="457200" y="0"/>
            <a:ext cx="8229600" cy="563563"/>
          </a:xfrm>
          <a:prstGeom prst="rect">
            <a:avLst/>
          </a:prstGeom>
          <a:solidFill>
            <a:schemeClr val="tx1">
              <a:alpha val="70195"/>
            </a:schemeClr>
          </a:solidFill>
          <a:ln w="9525">
            <a:noFill/>
            <a:miter lim="800000"/>
            <a:headEnd/>
            <a:tailEnd/>
          </a:ln>
        </p:spPr>
        <p:txBody>
          <a:bodyPr anchor="ctr"/>
          <a:lstStyle/>
          <a:p>
            <a:pPr algn="ctr" eaLnBrk="0" hangingPunct="0"/>
            <a:r>
              <a:rPr lang="en-US" sz="2800">
                <a:solidFill>
                  <a:schemeClr val="bg1"/>
                </a:solidFill>
              </a:rPr>
              <a:t>Tualatin Valley Academy has all the Extras</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7" name="Picture 5" descr="DSC01720"/>
          <p:cNvPicPr>
            <a:picLocks noChangeAspect="1" noChangeArrowheads="1"/>
          </p:cNvPicPr>
          <p:nvPr>
            <p:ph/>
          </p:nvPr>
        </p:nvPicPr>
        <p:blipFill>
          <a:blip r:embed="rId3">
            <a:lum bright="12000"/>
          </a:blip>
          <a:srcRect/>
          <a:stretch>
            <a:fillRect/>
          </a:stretch>
        </p:blipFill>
        <p:spPr>
          <a:xfrm>
            <a:off x="0" y="0"/>
            <a:ext cx="9144000" cy="6858000"/>
          </a:xfrm>
        </p:spPr>
      </p:pic>
      <p:sp>
        <p:nvSpPr>
          <p:cNvPr id="147458" name="Rectangle 6"/>
          <p:cNvSpPr>
            <a:spLocks/>
          </p:cNvSpPr>
          <p:nvPr/>
        </p:nvSpPr>
        <p:spPr bwMode="auto">
          <a:xfrm>
            <a:off x="457200" y="0"/>
            <a:ext cx="8229600" cy="563563"/>
          </a:xfrm>
          <a:prstGeom prst="rect">
            <a:avLst/>
          </a:prstGeom>
          <a:noFill/>
          <a:ln w="9525">
            <a:noFill/>
            <a:miter lim="800000"/>
            <a:headEnd/>
            <a:tailEnd/>
          </a:ln>
        </p:spPr>
        <p:txBody>
          <a:bodyPr anchor="ctr"/>
          <a:lstStyle/>
          <a:p>
            <a:pPr algn="ctr" eaLnBrk="0" hangingPunct="0"/>
            <a:r>
              <a:rPr lang="en-US" sz="2800">
                <a:solidFill>
                  <a:schemeClr val="bg1"/>
                </a:solidFill>
              </a:rPr>
              <a:t>Tualatin Valley Academy has all the Extras</a:t>
            </a:r>
          </a:p>
        </p:txBody>
      </p:sp>
      <p:sp>
        <p:nvSpPr>
          <p:cNvPr id="147459" name="Text Box 7"/>
          <p:cNvSpPr txBox="1">
            <a:spLocks noChangeArrowheads="1"/>
          </p:cNvSpPr>
          <p:nvPr/>
        </p:nvSpPr>
        <p:spPr bwMode="auto">
          <a:xfrm>
            <a:off x="5638800" y="5105400"/>
            <a:ext cx="3276600" cy="1554163"/>
          </a:xfrm>
          <a:prstGeom prst="rect">
            <a:avLst/>
          </a:prstGeom>
          <a:solidFill>
            <a:srgbClr val="000000">
              <a:alpha val="59999"/>
            </a:srgbClr>
          </a:solidFill>
          <a:ln w="9525">
            <a:noFill/>
            <a:miter lim="800000"/>
            <a:headEnd/>
            <a:tailEnd/>
          </a:ln>
        </p:spPr>
        <p:txBody>
          <a:bodyPr>
            <a:spAutoFit/>
          </a:bodyPr>
          <a:lstStyle/>
          <a:p>
            <a:pPr algn="ctr">
              <a:spcBef>
                <a:spcPct val="50000"/>
              </a:spcBef>
            </a:pPr>
            <a:r>
              <a:rPr lang="en-US" sz="3200">
                <a:solidFill>
                  <a:schemeClr val="bg1"/>
                </a:solidFill>
              </a:rPr>
              <a:t>Science Labs with Modern Equipment</a:t>
            </a: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9" descr="DSC02601_edited-1"/>
          <p:cNvSpPr>
            <a:spLocks noGrp="1" noChangeAspect="1" noChangeArrowheads="1"/>
          </p:cNvSpPr>
          <p:nvPr isPhoto="1"/>
        </p:nvSpPr>
        <p:spPr bwMode="auto">
          <a:xfrm>
            <a:off x="4267200" y="0"/>
            <a:ext cx="5143500" cy="6858000"/>
          </a:xfrm>
          <a:prstGeom prst="rect">
            <a:avLst/>
          </a:prstGeom>
          <a:blipFill dpi="0" rotWithShape="1">
            <a:blip r:embed="rId3">
              <a:lum bright="12000"/>
            </a:blip>
            <a:srcRect/>
            <a:stretch>
              <a:fillRect/>
            </a:stretch>
          </a:blipFill>
          <a:ln w="9525">
            <a:solidFill>
              <a:schemeClr val="tx1"/>
            </a:solidFill>
            <a:miter lim="800000"/>
            <a:headEnd/>
            <a:tailEnd/>
          </a:ln>
        </p:spPr>
        <p:txBody>
          <a:bodyPr/>
          <a:lstStyle/>
          <a:p>
            <a:endParaRPr lang="en-US"/>
          </a:p>
        </p:txBody>
      </p:sp>
      <p:pic>
        <p:nvPicPr>
          <p:cNvPr id="149506" name="Picture 5" descr="DSC04030"/>
          <p:cNvPicPr>
            <a:picLocks noChangeAspect="1" noChangeArrowheads="1"/>
          </p:cNvPicPr>
          <p:nvPr/>
        </p:nvPicPr>
        <p:blipFill>
          <a:blip r:embed="rId4">
            <a:lum bright="12000"/>
          </a:blip>
          <a:srcRect/>
          <a:stretch>
            <a:fillRect/>
          </a:stretch>
        </p:blipFill>
        <p:spPr bwMode="auto">
          <a:xfrm>
            <a:off x="0" y="0"/>
            <a:ext cx="4306888" cy="6858000"/>
          </a:xfrm>
          <a:prstGeom prst="rect">
            <a:avLst/>
          </a:prstGeom>
          <a:noFill/>
          <a:ln w="9525">
            <a:noFill/>
            <a:miter lim="800000"/>
            <a:headEnd/>
            <a:tailEnd/>
          </a:ln>
        </p:spPr>
      </p:pic>
      <p:sp>
        <p:nvSpPr>
          <p:cNvPr id="149507" name="Rectangle 2" hidden="1"/>
          <p:cNvSpPr>
            <a:spLocks noGrp="1"/>
          </p:cNvSpPr>
          <p:nvPr>
            <p:ph type="title"/>
          </p:nvPr>
        </p:nvSpPr>
        <p:spPr/>
        <p:txBody>
          <a:bodyPr/>
          <a:lstStyle/>
          <a:p>
            <a:endParaRPr lang="en-US" smtClean="0">
              <a:latin typeface="Arial Rounded MT Bold" pitchFamily="34" charset="0"/>
            </a:endParaRPr>
          </a:p>
        </p:txBody>
      </p:sp>
      <p:sp>
        <p:nvSpPr>
          <p:cNvPr id="149508" name="Text Box 4"/>
          <p:cNvSpPr txBox="1">
            <a:spLocks noChangeArrowheads="1"/>
          </p:cNvSpPr>
          <p:nvPr/>
        </p:nvSpPr>
        <p:spPr bwMode="auto">
          <a:xfrm>
            <a:off x="1371600" y="6172200"/>
            <a:ext cx="6400800" cy="457200"/>
          </a:xfrm>
          <a:prstGeom prst="rect">
            <a:avLst/>
          </a:prstGeom>
          <a:solidFill>
            <a:schemeClr val="bg1">
              <a:alpha val="30196"/>
            </a:schemeClr>
          </a:solidFill>
          <a:ln w="9525">
            <a:noFill/>
            <a:miter lim="800000"/>
            <a:headEnd/>
            <a:tailEnd/>
          </a:ln>
        </p:spPr>
        <p:txBody>
          <a:bodyPr>
            <a:spAutoFit/>
          </a:bodyPr>
          <a:lstStyle/>
          <a:p>
            <a:pPr algn="ctr">
              <a:spcBef>
                <a:spcPct val="50000"/>
              </a:spcBef>
            </a:pPr>
            <a:r>
              <a:rPr lang="en-US" sz="2400" b="1"/>
              <a:t>Science Labs with Modern Equipment</a:t>
            </a:r>
          </a:p>
        </p:txBody>
      </p:sp>
      <p:sp>
        <p:nvSpPr>
          <p:cNvPr id="149509" name="Rectangle 5"/>
          <p:cNvSpPr>
            <a:spLocks/>
          </p:cNvSpPr>
          <p:nvPr/>
        </p:nvSpPr>
        <p:spPr bwMode="auto">
          <a:xfrm>
            <a:off x="457200" y="0"/>
            <a:ext cx="8229600" cy="563563"/>
          </a:xfrm>
          <a:prstGeom prst="rect">
            <a:avLst/>
          </a:prstGeom>
          <a:solidFill>
            <a:schemeClr val="tx1">
              <a:alpha val="70195"/>
            </a:schemeClr>
          </a:solidFill>
          <a:ln w="9525">
            <a:noFill/>
            <a:miter lim="800000"/>
            <a:headEnd/>
            <a:tailEnd/>
          </a:ln>
        </p:spPr>
        <p:txBody>
          <a:bodyPr anchor="ctr"/>
          <a:lstStyle/>
          <a:p>
            <a:pPr algn="ctr" eaLnBrk="0" hangingPunct="0"/>
            <a:r>
              <a:rPr lang="en-US" sz="2800">
                <a:solidFill>
                  <a:schemeClr val="bg1"/>
                </a:solidFill>
              </a:rPr>
              <a:t>Tualatin Valley Academy has all the Extras</a:t>
            </a: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hidden="1"/>
          <p:cNvSpPr>
            <a:spLocks noGrp="1"/>
          </p:cNvSpPr>
          <p:nvPr>
            <p:ph type="title"/>
          </p:nvPr>
        </p:nvSpPr>
        <p:spPr/>
        <p:txBody>
          <a:bodyPr/>
          <a:lstStyle/>
          <a:p>
            <a:endParaRPr lang="en-US" smtClean="0">
              <a:latin typeface="Arial Rounded MT Bold" pitchFamily="34" charset="0"/>
            </a:endParaRPr>
          </a:p>
        </p:txBody>
      </p:sp>
      <p:sp>
        <p:nvSpPr>
          <p:cNvPr id="151554" name="Rectangle 3" descr="DSC05625_edited-1"/>
          <p:cNvSpPr>
            <a:spLocks noGrp="1" noChangeAspect="1" noChangeArrowheads="1"/>
          </p:cNvSpPr>
          <p:nvPr isPhoto="1"/>
        </p:nvSpPr>
        <p:spPr bwMode="auto">
          <a:xfrm>
            <a:off x="0" y="0"/>
            <a:ext cx="9144000" cy="6858000"/>
          </a:xfrm>
          <a:prstGeom prst="rect">
            <a:avLst/>
          </a:prstGeom>
          <a:blipFill dpi="0" rotWithShape="1">
            <a:blip r:embed="rId3">
              <a:lum bright="12000"/>
            </a:blip>
            <a:srcRect/>
            <a:stretch>
              <a:fillRect/>
            </a:stretch>
          </a:blipFill>
          <a:ln w="9525">
            <a:solidFill>
              <a:schemeClr val="tx1"/>
            </a:solidFill>
            <a:miter lim="800000"/>
            <a:headEnd/>
            <a:tailEnd/>
          </a:ln>
        </p:spPr>
        <p:txBody>
          <a:bodyPr/>
          <a:lstStyle/>
          <a:p>
            <a:endParaRPr lang="en-US"/>
          </a:p>
        </p:txBody>
      </p:sp>
      <p:sp>
        <p:nvSpPr>
          <p:cNvPr id="151555" name="Text Box 4"/>
          <p:cNvSpPr txBox="1">
            <a:spLocks noChangeArrowheads="1"/>
          </p:cNvSpPr>
          <p:nvPr/>
        </p:nvSpPr>
        <p:spPr bwMode="auto">
          <a:xfrm>
            <a:off x="1981200" y="6172200"/>
            <a:ext cx="5181600" cy="457200"/>
          </a:xfrm>
          <a:prstGeom prst="rect">
            <a:avLst/>
          </a:prstGeom>
          <a:solidFill>
            <a:schemeClr val="bg1">
              <a:alpha val="30196"/>
            </a:schemeClr>
          </a:solidFill>
          <a:ln w="9525">
            <a:noFill/>
            <a:miter lim="800000"/>
            <a:headEnd/>
            <a:tailEnd/>
          </a:ln>
        </p:spPr>
        <p:txBody>
          <a:bodyPr>
            <a:spAutoFit/>
          </a:bodyPr>
          <a:lstStyle/>
          <a:p>
            <a:pPr algn="ctr">
              <a:spcBef>
                <a:spcPct val="50000"/>
              </a:spcBef>
            </a:pPr>
            <a:r>
              <a:rPr lang="en-US" sz="2400" b="1"/>
              <a:t>6</a:t>
            </a:r>
            <a:r>
              <a:rPr lang="en-US" sz="2400" b="1" baseline="30000"/>
              <a:t>th</a:t>
            </a:r>
            <a:r>
              <a:rPr lang="en-US" sz="2400" b="1"/>
              <a:t> Grade Insect Lab</a:t>
            </a:r>
          </a:p>
        </p:txBody>
      </p:sp>
      <p:sp>
        <p:nvSpPr>
          <p:cNvPr id="151556" name="Rectangle 5"/>
          <p:cNvSpPr>
            <a:spLocks/>
          </p:cNvSpPr>
          <p:nvPr/>
        </p:nvSpPr>
        <p:spPr bwMode="auto">
          <a:xfrm>
            <a:off x="457200" y="0"/>
            <a:ext cx="8229600" cy="563563"/>
          </a:xfrm>
          <a:prstGeom prst="rect">
            <a:avLst/>
          </a:prstGeom>
          <a:solidFill>
            <a:schemeClr val="tx1">
              <a:alpha val="70195"/>
            </a:schemeClr>
          </a:solidFill>
          <a:ln w="9525">
            <a:noFill/>
            <a:miter lim="800000"/>
            <a:headEnd/>
            <a:tailEnd/>
          </a:ln>
        </p:spPr>
        <p:txBody>
          <a:bodyPr anchor="ctr"/>
          <a:lstStyle/>
          <a:p>
            <a:pPr algn="ctr" eaLnBrk="0" hangingPunct="0"/>
            <a:r>
              <a:rPr lang="en-US" sz="2800">
                <a:solidFill>
                  <a:schemeClr val="bg1"/>
                </a:solidFill>
              </a:rPr>
              <a:t>Tualatin Valley Academy has all the Extras</a:t>
            </a: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1" name="Picture 4" descr="Bug_Me_2009_edited-4"/>
          <p:cNvPicPr>
            <a:picLocks noChangeAspect="1" noChangeArrowheads="1"/>
          </p:cNvPicPr>
          <p:nvPr/>
        </p:nvPicPr>
        <p:blipFill>
          <a:blip r:embed="rId3">
            <a:lum bright="6000"/>
          </a:blip>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2"/>
          <p:cNvSpPr>
            <a:spLocks noGrp="1"/>
          </p:cNvSpPr>
          <p:nvPr>
            <p:ph type="title"/>
          </p:nvPr>
        </p:nvSpPr>
        <p:spPr>
          <a:xfrm>
            <a:off x="457200" y="274638"/>
            <a:ext cx="8229600" cy="563562"/>
          </a:xfrm>
        </p:spPr>
        <p:txBody>
          <a:bodyPr/>
          <a:lstStyle/>
          <a:p>
            <a:pPr eaLnBrk="1" hangingPunct="1"/>
            <a:r>
              <a:rPr lang="en-US" sz="3600" smtClean="0">
                <a:latin typeface="Arial Rounded MT Bold" pitchFamily="34" charset="0"/>
              </a:rPr>
              <a:t>History of Adventist Education</a:t>
            </a:r>
          </a:p>
        </p:txBody>
      </p:sp>
      <p:pic>
        <p:nvPicPr>
          <p:cNvPr id="29698" name="Picture 6" descr="battle"/>
          <p:cNvPicPr>
            <a:picLocks noChangeAspect="1" noChangeArrowheads="1"/>
          </p:cNvPicPr>
          <p:nvPr>
            <p:ph idx="1"/>
          </p:nvPr>
        </p:nvPicPr>
        <p:blipFill>
          <a:blip r:embed="rId3"/>
          <a:srcRect/>
          <a:stretch>
            <a:fillRect/>
          </a:stretch>
        </p:blipFill>
        <p:spPr>
          <a:xfrm>
            <a:off x="1295400" y="1066800"/>
            <a:ext cx="6553200" cy="4527550"/>
          </a:xfrm>
        </p:spPr>
      </p:pic>
      <p:sp>
        <p:nvSpPr>
          <p:cNvPr id="29699" name="Text Box 7"/>
          <p:cNvSpPr txBox="1">
            <a:spLocks noChangeArrowheads="1"/>
          </p:cNvSpPr>
          <p:nvPr/>
        </p:nvSpPr>
        <p:spPr bwMode="auto">
          <a:xfrm>
            <a:off x="838200" y="5791200"/>
            <a:ext cx="7467600" cy="579438"/>
          </a:xfrm>
          <a:prstGeom prst="rect">
            <a:avLst/>
          </a:prstGeom>
          <a:noFill/>
          <a:ln w="9525">
            <a:noFill/>
            <a:miter lim="800000"/>
            <a:headEnd/>
            <a:tailEnd/>
          </a:ln>
        </p:spPr>
        <p:txBody>
          <a:bodyPr>
            <a:spAutoFit/>
          </a:bodyPr>
          <a:lstStyle/>
          <a:p>
            <a:pPr>
              <a:spcBef>
                <a:spcPct val="20000"/>
              </a:spcBef>
              <a:buFont typeface="Arial" charset="0"/>
              <a:buChar char="•"/>
            </a:pPr>
            <a:r>
              <a:rPr lang="en-US" sz="3200">
                <a:solidFill>
                  <a:schemeClr val="bg1"/>
                </a:solidFill>
              </a:rPr>
              <a:t>1861 – 1865 – Civil War</a:t>
            </a:r>
            <a:endParaRPr lang="en-US"/>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49" name="Picture 4" descr="TVJAs_for_the_Birds_edited-"/>
          <p:cNvPicPr>
            <a:picLocks noChangeAspect="1" noChangeArrowheads="1"/>
          </p:cNvPicPr>
          <p:nvPr/>
        </p:nvPicPr>
        <p:blipFill>
          <a:blip r:embed="rId3"/>
          <a:srcRect/>
          <a:stretch>
            <a:fillRect/>
          </a:stretch>
        </p:blipFill>
        <p:spPr bwMode="auto">
          <a:xfrm>
            <a:off x="0" y="736600"/>
            <a:ext cx="9144000" cy="6121400"/>
          </a:xfrm>
          <a:prstGeom prst="rect">
            <a:avLst/>
          </a:prstGeom>
          <a:noFill/>
          <a:ln w="9525">
            <a:noFill/>
            <a:miter lim="800000"/>
            <a:headEnd/>
            <a:tailEnd/>
          </a:ln>
        </p:spPr>
      </p:pic>
      <p:sp>
        <p:nvSpPr>
          <p:cNvPr id="155650" name="Rectangle 4"/>
          <p:cNvSpPr>
            <a:spLocks/>
          </p:cNvSpPr>
          <p:nvPr/>
        </p:nvSpPr>
        <p:spPr bwMode="auto">
          <a:xfrm>
            <a:off x="457200" y="0"/>
            <a:ext cx="8229600" cy="563563"/>
          </a:xfrm>
          <a:prstGeom prst="rect">
            <a:avLst/>
          </a:prstGeom>
          <a:noFill/>
          <a:ln w="9525">
            <a:noFill/>
            <a:miter lim="800000"/>
            <a:headEnd/>
            <a:tailEnd/>
          </a:ln>
        </p:spPr>
        <p:txBody>
          <a:bodyPr anchor="ctr"/>
          <a:lstStyle/>
          <a:p>
            <a:pPr algn="ctr" eaLnBrk="0" hangingPunct="0"/>
            <a:r>
              <a:rPr lang="en-US" sz="2800">
                <a:solidFill>
                  <a:schemeClr val="bg1"/>
                </a:solidFill>
              </a:rPr>
              <a:t>Tualatin Valley Academy has all the Extras</a:t>
            </a: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TextBox 5"/>
          <p:cNvSpPr txBox="1">
            <a:spLocks noChangeArrowheads="1"/>
          </p:cNvSpPr>
          <p:nvPr/>
        </p:nvSpPr>
        <p:spPr bwMode="auto">
          <a:xfrm>
            <a:off x="1676400" y="990600"/>
            <a:ext cx="5943600" cy="641350"/>
          </a:xfrm>
          <a:prstGeom prst="rect">
            <a:avLst/>
          </a:prstGeom>
          <a:noFill/>
          <a:ln w="9525">
            <a:noFill/>
            <a:miter lim="800000"/>
            <a:headEnd/>
            <a:tailEnd/>
          </a:ln>
        </p:spPr>
        <p:txBody>
          <a:bodyPr>
            <a:spAutoFit/>
          </a:bodyPr>
          <a:lstStyle/>
          <a:p>
            <a:pPr eaLnBrk="0" hangingPunct="0"/>
            <a:r>
              <a:rPr lang="en-US" sz="3600" b="1">
                <a:solidFill>
                  <a:srgbClr val="AFE3C0"/>
                </a:solidFill>
                <a:ea typeface="ＭＳ Ｐゴシック" pitchFamily="34" charset="-128"/>
              </a:rPr>
              <a:t>Downy Creek Bird Blind</a:t>
            </a:r>
          </a:p>
        </p:txBody>
      </p:sp>
      <p:pic>
        <p:nvPicPr>
          <p:cNvPr id="157698" name="Picture 6" descr="2045-29"/>
          <p:cNvPicPr>
            <a:picLocks noChangeAspect="1" noChangeArrowheads="1"/>
          </p:cNvPicPr>
          <p:nvPr/>
        </p:nvPicPr>
        <p:blipFill>
          <a:blip r:embed="rId3">
            <a:lum bright="6000"/>
          </a:blip>
          <a:srcRect/>
          <a:stretch>
            <a:fillRect/>
          </a:stretch>
        </p:blipFill>
        <p:spPr bwMode="auto">
          <a:xfrm>
            <a:off x="-14288" y="2514600"/>
            <a:ext cx="9158288" cy="4343400"/>
          </a:xfrm>
          <a:prstGeom prst="rect">
            <a:avLst/>
          </a:prstGeom>
          <a:noFill/>
          <a:ln w="9525">
            <a:noFill/>
            <a:miter lim="800000"/>
            <a:headEnd/>
            <a:tailEnd/>
          </a:ln>
        </p:spPr>
      </p:pic>
      <p:sp>
        <p:nvSpPr>
          <p:cNvPr id="157699" name="Rectangle 5"/>
          <p:cNvSpPr>
            <a:spLocks/>
          </p:cNvSpPr>
          <p:nvPr/>
        </p:nvSpPr>
        <p:spPr bwMode="auto">
          <a:xfrm>
            <a:off x="457200" y="0"/>
            <a:ext cx="8229600" cy="563563"/>
          </a:xfrm>
          <a:prstGeom prst="rect">
            <a:avLst/>
          </a:prstGeom>
          <a:noFill/>
          <a:ln w="9525">
            <a:noFill/>
            <a:miter lim="800000"/>
            <a:headEnd/>
            <a:tailEnd/>
          </a:ln>
        </p:spPr>
        <p:txBody>
          <a:bodyPr anchor="ctr"/>
          <a:lstStyle/>
          <a:p>
            <a:pPr algn="ctr" eaLnBrk="0" hangingPunct="0"/>
            <a:r>
              <a:rPr lang="en-US" sz="2800">
                <a:solidFill>
                  <a:schemeClr val="bg1"/>
                </a:solidFill>
              </a:rPr>
              <a:t>Tualatin Valley Academy has all the Extras</a:t>
            </a: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5" name="Picture 2" descr="birdblind9 22003"/>
          <p:cNvPicPr>
            <a:picLocks noChangeAspect="1" noChangeArrowheads="1"/>
          </p:cNvPicPr>
          <p:nvPr>
            <p:ph idx="4294967295"/>
          </p:nvPr>
        </p:nvPicPr>
        <p:blipFill>
          <a:blip r:embed="rId3">
            <a:lum bright="12000"/>
          </a:blip>
          <a:srcRect/>
          <a:stretch>
            <a:fillRect/>
          </a:stretch>
        </p:blipFill>
        <p:spPr>
          <a:xfrm>
            <a:off x="0" y="455613"/>
            <a:ext cx="9144000" cy="6402387"/>
          </a:xfrm>
        </p:spPr>
      </p:pic>
      <p:sp>
        <p:nvSpPr>
          <p:cNvPr id="159746" name="Rectangle 4"/>
          <p:cNvSpPr>
            <a:spLocks/>
          </p:cNvSpPr>
          <p:nvPr/>
        </p:nvSpPr>
        <p:spPr bwMode="auto">
          <a:xfrm>
            <a:off x="457200" y="0"/>
            <a:ext cx="8229600" cy="563563"/>
          </a:xfrm>
          <a:prstGeom prst="rect">
            <a:avLst/>
          </a:prstGeom>
          <a:noFill/>
          <a:ln w="9525">
            <a:noFill/>
            <a:miter lim="800000"/>
            <a:headEnd/>
            <a:tailEnd/>
          </a:ln>
        </p:spPr>
        <p:txBody>
          <a:bodyPr anchor="ctr"/>
          <a:lstStyle/>
          <a:p>
            <a:pPr algn="ctr" eaLnBrk="0" hangingPunct="0"/>
            <a:r>
              <a:rPr lang="en-US" sz="2800">
                <a:solidFill>
                  <a:schemeClr val="bg1"/>
                </a:solidFill>
              </a:rPr>
              <a:t>Tualatin Valley Academy has all the Extras</a:t>
            </a:r>
          </a:p>
        </p:txBody>
      </p:sp>
      <p:sp>
        <p:nvSpPr>
          <p:cNvPr id="159747" name="Text Box 4"/>
          <p:cNvSpPr txBox="1">
            <a:spLocks noChangeArrowheads="1"/>
          </p:cNvSpPr>
          <p:nvPr/>
        </p:nvSpPr>
        <p:spPr bwMode="auto">
          <a:xfrm>
            <a:off x="1981200" y="6172200"/>
            <a:ext cx="5181600" cy="457200"/>
          </a:xfrm>
          <a:prstGeom prst="rect">
            <a:avLst/>
          </a:prstGeom>
          <a:solidFill>
            <a:schemeClr val="bg1">
              <a:alpha val="30196"/>
            </a:schemeClr>
          </a:solidFill>
          <a:ln w="9525">
            <a:noFill/>
            <a:miter lim="800000"/>
            <a:headEnd/>
            <a:tailEnd/>
          </a:ln>
        </p:spPr>
        <p:txBody>
          <a:bodyPr>
            <a:spAutoFit/>
          </a:bodyPr>
          <a:lstStyle/>
          <a:p>
            <a:pPr algn="ctr">
              <a:spcBef>
                <a:spcPct val="50000"/>
              </a:spcBef>
            </a:pPr>
            <a:r>
              <a:rPr lang="en-US" sz="2400" b="1"/>
              <a:t>Downy Creek Bird Blind</a:t>
            </a: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3" name="Picture 2" descr="Fernhill-2012-02"/>
          <p:cNvPicPr>
            <a:picLocks noChangeAspect="1" noChangeArrowheads="1"/>
          </p:cNvPicPr>
          <p:nvPr>
            <p:ph idx="4294967295"/>
          </p:nvPr>
        </p:nvPicPr>
        <p:blipFill>
          <a:blip r:embed="rId3"/>
          <a:srcRect/>
          <a:stretch>
            <a:fillRect/>
          </a:stretch>
        </p:blipFill>
        <p:spPr>
          <a:xfrm>
            <a:off x="0" y="446088"/>
            <a:ext cx="9159875" cy="6411912"/>
          </a:xfrm>
        </p:spPr>
      </p:pic>
      <p:sp>
        <p:nvSpPr>
          <p:cNvPr id="161794" name="Text Box 3"/>
          <p:cNvSpPr txBox="1">
            <a:spLocks noChangeArrowheads="1"/>
          </p:cNvSpPr>
          <p:nvPr/>
        </p:nvSpPr>
        <p:spPr bwMode="auto">
          <a:xfrm>
            <a:off x="914400" y="6172200"/>
            <a:ext cx="7315200" cy="396875"/>
          </a:xfrm>
          <a:prstGeom prst="rect">
            <a:avLst/>
          </a:prstGeom>
          <a:solidFill>
            <a:schemeClr val="bg1">
              <a:alpha val="70195"/>
            </a:schemeClr>
          </a:solidFill>
          <a:ln w="9525">
            <a:noFill/>
            <a:miter lim="800000"/>
            <a:headEnd/>
            <a:tailEnd/>
          </a:ln>
        </p:spPr>
        <p:txBody>
          <a:bodyPr>
            <a:spAutoFit/>
          </a:bodyPr>
          <a:lstStyle/>
          <a:p>
            <a:pPr algn="ctr" defTabSz="457200">
              <a:spcBef>
                <a:spcPct val="50000"/>
              </a:spcBef>
            </a:pPr>
            <a:r>
              <a:rPr lang="en-US" sz="2000" b="1">
                <a:ea typeface="ＭＳ Ｐゴシック" pitchFamily="34" charset="-128"/>
              </a:rPr>
              <a:t>7</a:t>
            </a:r>
            <a:r>
              <a:rPr lang="en-US" sz="2000" b="1" baseline="30000">
                <a:ea typeface="ＭＳ Ｐゴシック" pitchFamily="34" charset="-128"/>
              </a:rPr>
              <a:t>th</a:t>
            </a:r>
            <a:r>
              <a:rPr lang="en-US" sz="2000" b="1">
                <a:ea typeface="ＭＳ Ｐゴシック" pitchFamily="34" charset="-128"/>
              </a:rPr>
              <a:t> &amp; 8</a:t>
            </a:r>
            <a:r>
              <a:rPr lang="en-US" sz="2000" b="1" baseline="30000">
                <a:ea typeface="ＭＳ Ｐゴシック" pitchFamily="34" charset="-128"/>
              </a:rPr>
              <a:t>th</a:t>
            </a:r>
            <a:r>
              <a:rPr lang="en-US" sz="2000" b="1">
                <a:ea typeface="ＭＳ Ｐゴシック" pitchFamily="34" charset="-128"/>
              </a:rPr>
              <a:t> Grade Fernhill Wetlands Bird Watching Trip</a:t>
            </a:r>
          </a:p>
        </p:txBody>
      </p:sp>
      <p:sp>
        <p:nvSpPr>
          <p:cNvPr id="161795" name="Text Box 4"/>
          <p:cNvSpPr txBox="1">
            <a:spLocks noChangeArrowheads="1"/>
          </p:cNvSpPr>
          <p:nvPr/>
        </p:nvSpPr>
        <p:spPr bwMode="auto">
          <a:xfrm>
            <a:off x="6858000" y="5486400"/>
            <a:ext cx="1981200" cy="366713"/>
          </a:xfrm>
          <a:prstGeom prst="rect">
            <a:avLst/>
          </a:prstGeom>
          <a:solidFill>
            <a:schemeClr val="bg1">
              <a:alpha val="70195"/>
            </a:schemeClr>
          </a:solidFill>
          <a:ln w="9525">
            <a:noFill/>
            <a:miter lim="800000"/>
            <a:headEnd/>
            <a:tailEnd/>
          </a:ln>
        </p:spPr>
        <p:txBody>
          <a:bodyPr>
            <a:spAutoFit/>
          </a:bodyPr>
          <a:lstStyle/>
          <a:p>
            <a:pPr algn="ctr">
              <a:spcBef>
                <a:spcPct val="50000"/>
              </a:spcBef>
            </a:pPr>
            <a:r>
              <a:rPr lang="en-US">
                <a:ea typeface="ＭＳ Ｐゴシック" pitchFamily="34" charset="-128"/>
              </a:rPr>
              <a:t>John Gatchet</a:t>
            </a:r>
          </a:p>
        </p:txBody>
      </p:sp>
      <p:sp>
        <p:nvSpPr>
          <p:cNvPr id="161796" name="Rectangle 5"/>
          <p:cNvSpPr>
            <a:spLocks/>
          </p:cNvSpPr>
          <p:nvPr/>
        </p:nvSpPr>
        <p:spPr bwMode="auto">
          <a:xfrm>
            <a:off x="457200" y="0"/>
            <a:ext cx="8229600" cy="563563"/>
          </a:xfrm>
          <a:prstGeom prst="rect">
            <a:avLst/>
          </a:prstGeom>
          <a:noFill/>
          <a:ln w="9525">
            <a:noFill/>
            <a:miter lim="800000"/>
            <a:headEnd/>
            <a:tailEnd/>
          </a:ln>
        </p:spPr>
        <p:txBody>
          <a:bodyPr anchor="ctr"/>
          <a:lstStyle/>
          <a:p>
            <a:pPr algn="ctr" eaLnBrk="0" hangingPunct="0"/>
            <a:r>
              <a:rPr lang="en-US" sz="2800">
                <a:solidFill>
                  <a:schemeClr val="bg1"/>
                </a:solidFill>
              </a:rPr>
              <a:t>Tualatin Valley Academy has all the Extras</a:t>
            </a: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1" name="Picture 4" descr="Ivory-billed_Woodpecker-06"/>
          <p:cNvPicPr>
            <a:picLocks noChangeAspect="1" noChangeArrowheads="1"/>
          </p:cNvPicPr>
          <p:nvPr/>
        </p:nvPicPr>
        <p:blipFill>
          <a:blip r:embed="rId3">
            <a:lum bright="12000"/>
          </a:blip>
          <a:srcRect/>
          <a:stretch>
            <a:fillRect/>
          </a:stretch>
        </p:blipFill>
        <p:spPr bwMode="auto">
          <a:xfrm>
            <a:off x="2000250" y="0"/>
            <a:ext cx="5143500" cy="6858000"/>
          </a:xfrm>
          <a:prstGeom prst="rect">
            <a:avLst/>
          </a:prstGeom>
          <a:noFill/>
          <a:ln w="9525">
            <a:noFill/>
            <a:miter lim="800000"/>
            <a:headEnd/>
            <a:tailEnd/>
          </a:ln>
        </p:spPr>
      </p:pic>
      <p:sp>
        <p:nvSpPr>
          <p:cNvPr id="163842" name="Rectangle 5"/>
          <p:cNvSpPr>
            <a:spLocks/>
          </p:cNvSpPr>
          <p:nvPr/>
        </p:nvSpPr>
        <p:spPr bwMode="auto">
          <a:xfrm>
            <a:off x="457200" y="0"/>
            <a:ext cx="8229600" cy="563563"/>
          </a:xfrm>
          <a:prstGeom prst="rect">
            <a:avLst/>
          </a:prstGeom>
          <a:solidFill>
            <a:schemeClr val="tx1">
              <a:alpha val="70195"/>
            </a:schemeClr>
          </a:solidFill>
          <a:ln w="9525">
            <a:noFill/>
            <a:miter lim="800000"/>
            <a:headEnd/>
            <a:tailEnd/>
          </a:ln>
        </p:spPr>
        <p:txBody>
          <a:bodyPr anchor="ctr"/>
          <a:lstStyle/>
          <a:p>
            <a:pPr algn="ctr" eaLnBrk="0" hangingPunct="0"/>
            <a:r>
              <a:rPr lang="en-US" sz="2800">
                <a:solidFill>
                  <a:schemeClr val="bg1"/>
                </a:solidFill>
              </a:rPr>
              <a:t>Tualatin Valley Academy has all the Extras</a:t>
            </a:r>
          </a:p>
        </p:txBody>
      </p:sp>
      <p:sp>
        <p:nvSpPr>
          <p:cNvPr id="163843" name="Text Box 3"/>
          <p:cNvSpPr txBox="1">
            <a:spLocks noChangeArrowheads="1"/>
          </p:cNvSpPr>
          <p:nvPr/>
        </p:nvSpPr>
        <p:spPr bwMode="auto">
          <a:xfrm>
            <a:off x="533400" y="6172200"/>
            <a:ext cx="8077200" cy="366713"/>
          </a:xfrm>
          <a:prstGeom prst="rect">
            <a:avLst/>
          </a:prstGeom>
          <a:solidFill>
            <a:schemeClr val="bg1">
              <a:alpha val="70195"/>
            </a:schemeClr>
          </a:solidFill>
          <a:ln w="9525">
            <a:noFill/>
            <a:miter lim="800000"/>
            <a:headEnd/>
            <a:tailEnd/>
          </a:ln>
        </p:spPr>
        <p:txBody>
          <a:bodyPr>
            <a:spAutoFit/>
          </a:bodyPr>
          <a:lstStyle/>
          <a:p>
            <a:pPr algn="ctr" defTabSz="457200">
              <a:spcBef>
                <a:spcPct val="50000"/>
              </a:spcBef>
            </a:pPr>
            <a:r>
              <a:rPr lang="en-US" b="1">
                <a:ea typeface="ＭＳ Ｐゴシック" pitchFamily="34" charset="-128"/>
              </a:rPr>
              <a:t>Art Class Collaboration with Scientists at Cornell Lab of Ornithology</a:t>
            </a: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89" name="Picture 7" descr="Blackburnian_Warbler-1"/>
          <p:cNvPicPr>
            <a:picLocks noChangeAspect="1" noChangeArrowheads="1"/>
          </p:cNvPicPr>
          <p:nvPr/>
        </p:nvPicPr>
        <p:blipFill>
          <a:blip r:embed="rId3">
            <a:lum bright="12000"/>
          </a:blip>
          <a:srcRect t="4541"/>
          <a:stretch>
            <a:fillRect/>
          </a:stretch>
        </p:blipFill>
        <p:spPr bwMode="auto">
          <a:xfrm>
            <a:off x="4130675" y="457200"/>
            <a:ext cx="5013325" cy="3203575"/>
          </a:xfrm>
          <a:prstGeom prst="rect">
            <a:avLst/>
          </a:prstGeom>
          <a:noFill/>
          <a:ln w="9525">
            <a:noFill/>
            <a:miter lim="800000"/>
            <a:headEnd/>
            <a:tailEnd/>
          </a:ln>
        </p:spPr>
      </p:pic>
      <p:pic>
        <p:nvPicPr>
          <p:cNvPr id="165890" name="Picture 4" descr="Ivory-billed_Woodpecker-5"/>
          <p:cNvPicPr>
            <a:picLocks noChangeAspect="1" noChangeArrowheads="1"/>
          </p:cNvPicPr>
          <p:nvPr/>
        </p:nvPicPr>
        <p:blipFill>
          <a:blip r:embed="rId4"/>
          <a:srcRect/>
          <a:stretch>
            <a:fillRect/>
          </a:stretch>
        </p:blipFill>
        <p:spPr bwMode="auto">
          <a:xfrm>
            <a:off x="0" y="457200"/>
            <a:ext cx="4130675" cy="6400800"/>
          </a:xfrm>
          <a:prstGeom prst="rect">
            <a:avLst/>
          </a:prstGeom>
          <a:noFill/>
          <a:ln w="9525">
            <a:noFill/>
            <a:miter lim="800000"/>
            <a:headEnd/>
            <a:tailEnd/>
          </a:ln>
        </p:spPr>
      </p:pic>
      <p:pic>
        <p:nvPicPr>
          <p:cNvPr id="165891" name="Picture 5" descr="Hudsonian_Godwit-1"/>
          <p:cNvPicPr>
            <a:picLocks noChangeAspect="1" noChangeArrowheads="1"/>
          </p:cNvPicPr>
          <p:nvPr/>
        </p:nvPicPr>
        <p:blipFill>
          <a:blip r:embed="rId5">
            <a:lum bright="6000"/>
          </a:blip>
          <a:srcRect l="455" t="4250" r="1855"/>
          <a:stretch>
            <a:fillRect/>
          </a:stretch>
        </p:blipFill>
        <p:spPr bwMode="auto">
          <a:xfrm>
            <a:off x="4130675" y="3168650"/>
            <a:ext cx="5013325" cy="3689350"/>
          </a:xfrm>
          <a:prstGeom prst="rect">
            <a:avLst/>
          </a:prstGeom>
          <a:noFill/>
          <a:ln w="9525">
            <a:noFill/>
            <a:miter lim="800000"/>
            <a:headEnd/>
            <a:tailEnd/>
          </a:ln>
        </p:spPr>
      </p:pic>
      <p:sp>
        <p:nvSpPr>
          <p:cNvPr id="165892" name="Rectangle 5"/>
          <p:cNvSpPr>
            <a:spLocks/>
          </p:cNvSpPr>
          <p:nvPr/>
        </p:nvSpPr>
        <p:spPr bwMode="auto">
          <a:xfrm>
            <a:off x="457200" y="0"/>
            <a:ext cx="8229600" cy="563563"/>
          </a:xfrm>
          <a:prstGeom prst="rect">
            <a:avLst/>
          </a:prstGeom>
          <a:noFill/>
          <a:ln w="9525">
            <a:noFill/>
            <a:miter lim="800000"/>
            <a:headEnd/>
            <a:tailEnd/>
          </a:ln>
        </p:spPr>
        <p:txBody>
          <a:bodyPr anchor="ctr"/>
          <a:lstStyle/>
          <a:p>
            <a:pPr algn="ctr" eaLnBrk="0" hangingPunct="0"/>
            <a:r>
              <a:rPr lang="en-US" sz="2800">
                <a:solidFill>
                  <a:schemeClr val="bg1"/>
                </a:solidFill>
              </a:rPr>
              <a:t>Tualatin Valley Academy has all the Extras</a:t>
            </a:r>
          </a:p>
        </p:txBody>
      </p:sp>
      <p:sp>
        <p:nvSpPr>
          <p:cNvPr id="165893" name="Text Box 3"/>
          <p:cNvSpPr txBox="1">
            <a:spLocks noChangeArrowheads="1"/>
          </p:cNvSpPr>
          <p:nvPr/>
        </p:nvSpPr>
        <p:spPr bwMode="auto">
          <a:xfrm>
            <a:off x="533400" y="6172200"/>
            <a:ext cx="8077200" cy="366713"/>
          </a:xfrm>
          <a:prstGeom prst="rect">
            <a:avLst/>
          </a:prstGeom>
          <a:solidFill>
            <a:schemeClr val="bg1">
              <a:alpha val="70195"/>
            </a:schemeClr>
          </a:solidFill>
          <a:ln w="9525">
            <a:noFill/>
            <a:miter lim="800000"/>
            <a:headEnd/>
            <a:tailEnd/>
          </a:ln>
        </p:spPr>
        <p:txBody>
          <a:bodyPr>
            <a:spAutoFit/>
          </a:bodyPr>
          <a:lstStyle/>
          <a:p>
            <a:pPr algn="ctr" defTabSz="457200">
              <a:spcBef>
                <a:spcPct val="50000"/>
              </a:spcBef>
            </a:pPr>
            <a:r>
              <a:rPr lang="en-US" b="1">
                <a:ea typeface="ＭＳ Ｐゴシック" pitchFamily="34" charset="-128"/>
              </a:rPr>
              <a:t>Art Class Collaboration with Scientists at Cornell Lab of Ornithology</a:t>
            </a: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2" hidden="1"/>
          <p:cNvSpPr>
            <a:spLocks noGrp="1"/>
          </p:cNvSpPr>
          <p:nvPr>
            <p:ph type="title"/>
          </p:nvPr>
        </p:nvSpPr>
        <p:spPr/>
        <p:txBody>
          <a:bodyPr/>
          <a:lstStyle/>
          <a:p>
            <a:endParaRPr lang="en-US" smtClean="0">
              <a:latin typeface="Arial Rounded MT Bold" pitchFamily="34" charset="0"/>
            </a:endParaRPr>
          </a:p>
        </p:txBody>
      </p:sp>
      <p:sp>
        <p:nvSpPr>
          <p:cNvPr id="167938" name="Rectangle 3" descr="IMGP9193"/>
          <p:cNvSpPr>
            <a:spLocks noGrp="1" noChangeAspect="1" noChangeArrowheads="1"/>
          </p:cNvSpPr>
          <p:nvPr isPhoto="1"/>
        </p:nvSpPr>
        <p:spPr bwMode="auto">
          <a:xfrm>
            <a:off x="0" y="738188"/>
            <a:ext cx="9144000" cy="6119812"/>
          </a:xfrm>
          <a:prstGeom prst="rect">
            <a:avLst/>
          </a:prstGeom>
          <a:blipFill dpi="0" rotWithShape="1">
            <a:blip r:embed="rId3">
              <a:lum bright="18000" contrast="30000"/>
            </a:blip>
            <a:srcRect/>
            <a:stretch>
              <a:fillRect/>
            </a:stretch>
          </a:blipFill>
          <a:ln w="76200">
            <a:solidFill>
              <a:schemeClr val="tx1"/>
            </a:solidFill>
            <a:miter lim="800000"/>
            <a:headEnd/>
            <a:tailEnd/>
          </a:ln>
        </p:spPr>
        <p:txBody>
          <a:bodyPr/>
          <a:lstStyle/>
          <a:p>
            <a:endParaRPr lang="en-US"/>
          </a:p>
        </p:txBody>
      </p:sp>
      <p:sp>
        <p:nvSpPr>
          <p:cNvPr id="167939" name="Rectangle 5"/>
          <p:cNvSpPr>
            <a:spLocks/>
          </p:cNvSpPr>
          <p:nvPr/>
        </p:nvSpPr>
        <p:spPr bwMode="auto">
          <a:xfrm>
            <a:off x="457200" y="0"/>
            <a:ext cx="8229600" cy="563563"/>
          </a:xfrm>
          <a:prstGeom prst="rect">
            <a:avLst/>
          </a:prstGeom>
          <a:noFill/>
          <a:ln w="9525">
            <a:noFill/>
            <a:miter lim="800000"/>
            <a:headEnd/>
            <a:tailEnd/>
          </a:ln>
        </p:spPr>
        <p:txBody>
          <a:bodyPr anchor="ctr"/>
          <a:lstStyle/>
          <a:p>
            <a:pPr algn="ctr" eaLnBrk="0" hangingPunct="0"/>
            <a:r>
              <a:rPr lang="en-US" sz="2800">
                <a:solidFill>
                  <a:schemeClr val="bg1"/>
                </a:solidFill>
              </a:rPr>
              <a:t>Tualatin Valley Academy has all the Extras</a:t>
            </a:r>
          </a:p>
        </p:txBody>
      </p:sp>
      <p:sp>
        <p:nvSpPr>
          <p:cNvPr id="167940" name="Text Box 3"/>
          <p:cNvSpPr txBox="1">
            <a:spLocks noChangeArrowheads="1"/>
          </p:cNvSpPr>
          <p:nvPr/>
        </p:nvSpPr>
        <p:spPr bwMode="auto">
          <a:xfrm>
            <a:off x="1828800" y="6172200"/>
            <a:ext cx="5410200" cy="457200"/>
          </a:xfrm>
          <a:prstGeom prst="rect">
            <a:avLst/>
          </a:prstGeom>
          <a:solidFill>
            <a:schemeClr val="bg1">
              <a:alpha val="70195"/>
            </a:schemeClr>
          </a:solidFill>
          <a:ln w="9525">
            <a:noFill/>
            <a:miter lim="800000"/>
            <a:headEnd/>
            <a:tailEnd/>
          </a:ln>
        </p:spPr>
        <p:txBody>
          <a:bodyPr>
            <a:spAutoFit/>
          </a:bodyPr>
          <a:lstStyle/>
          <a:p>
            <a:pPr algn="ctr" defTabSz="457200">
              <a:spcBef>
                <a:spcPct val="50000"/>
              </a:spcBef>
            </a:pPr>
            <a:r>
              <a:rPr lang="en-US" sz="2400" b="1">
                <a:ea typeface="ＭＳ Ｐゴシック" pitchFamily="34" charset="-128"/>
              </a:rPr>
              <a:t>Tree to Tree</a:t>
            </a: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5" name="Picture 11" descr="IMGP1842"/>
          <p:cNvPicPr>
            <a:picLocks noChangeAspect="1" noChangeArrowheads="1"/>
          </p:cNvPicPr>
          <p:nvPr>
            <p:ph/>
          </p:nvPr>
        </p:nvPicPr>
        <p:blipFill>
          <a:blip r:embed="rId3">
            <a:lum bright="12000"/>
          </a:blip>
          <a:srcRect/>
          <a:stretch>
            <a:fillRect/>
          </a:stretch>
        </p:blipFill>
        <p:spPr>
          <a:xfrm>
            <a:off x="0" y="736600"/>
            <a:ext cx="9144000" cy="6121400"/>
          </a:xfrm>
        </p:spPr>
      </p:pic>
      <p:sp>
        <p:nvSpPr>
          <p:cNvPr id="169986" name="Rectangle 4"/>
          <p:cNvSpPr>
            <a:spLocks/>
          </p:cNvSpPr>
          <p:nvPr/>
        </p:nvSpPr>
        <p:spPr bwMode="auto">
          <a:xfrm>
            <a:off x="457200" y="0"/>
            <a:ext cx="8229600" cy="563563"/>
          </a:xfrm>
          <a:prstGeom prst="rect">
            <a:avLst/>
          </a:prstGeom>
          <a:noFill/>
          <a:ln w="9525">
            <a:noFill/>
            <a:miter lim="800000"/>
            <a:headEnd/>
            <a:tailEnd/>
          </a:ln>
        </p:spPr>
        <p:txBody>
          <a:bodyPr anchor="ctr"/>
          <a:lstStyle/>
          <a:p>
            <a:pPr algn="ctr" eaLnBrk="0" hangingPunct="0"/>
            <a:r>
              <a:rPr lang="en-US" sz="2800">
                <a:solidFill>
                  <a:schemeClr val="bg1"/>
                </a:solidFill>
              </a:rPr>
              <a:t>Tualatin Valley Academy has all the Extras</a:t>
            </a:r>
          </a:p>
        </p:txBody>
      </p:sp>
      <p:sp>
        <p:nvSpPr>
          <p:cNvPr id="169987" name="Text Box 3"/>
          <p:cNvSpPr txBox="1">
            <a:spLocks noChangeArrowheads="1"/>
          </p:cNvSpPr>
          <p:nvPr/>
        </p:nvSpPr>
        <p:spPr bwMode="auto">
          <a:xfrm>
            <a:off x="1828800" y="6172200"/>
            <a:ext cx="5486400" cy="366713"/>
          </a:xfrm>
          <a:prstGeom prst="rect">
            <a:avLst/>
          </a:prstGeom>
          <a:solidFill>
            <a:schemeClr val="bg1">
              <a:alpha val="70195"/>
            </a:schemeClr>
          </a:solidFill>
          <a:ln w="9525">
            <a:noFill/>
            <a:miter lim="800000"/>
            <a:headEnd/>
            <a:tailEnd/>
          </a:ln>
        </p:spPr>
        <p:txBody>
          <a:bodyPr>
            <a:spAutoFit/>
          </a:bodyPr>
          <a:lstStyle/>
          <a:p>
            <a:pPr algn="ctr" defTabSz="457200">
              <a:spcBef>
                <a:spcPct val="50000"/>
              </a:spcBef>
            </a:pPr>
            <a:r>
              <a:rPr lang="en-US" b="1">
                <a:ea typeface="ＭＳ Ｐゴシック" pitchFamily="34" charset="-128"/>
              </a:rPr>
              <a:t>Washington D.C. Trip</a:t>
            </a: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3" name="Picture 5" descr="IMGP1333"/>
          <p:cNvPicPr>
            <a:picLocks noChangeAspect="1" noChangeArrowheads="1"/>
          </p:cNvPicPr>
          <p:nvPr>
            <p:ph/>
          </p:nvPr>
        </p:nvPicPr>
        <p:blipFill>
          <a:blip r:embed="rId3">
            <a:lum bright="12000"/>
          </a:blip>
          <a:srcRect/>
          <a:stretch>
            <a:fillRect/>
          </a:stretch>
        </p:blipFill>
        <p:spPr>
          <a:xfrm>
            <a:off x="0" y="736600"/>
            <a:ext cx="9144000" cy="6121400"/>
          </a:xfrm>
        </p:spPr>
      </p:pic>
      <p:sp>
        <p:nvSpPr>
          <p:cNvPr id="172034" name="Rectangle 3"/>
          <p:cNvSpPr>
            <a:spLocks/>
          </p:cNvSpPr>
          <p:nvPr/>
        </p:nvSpPr>
        <p:spPr bwMode="auto">
          <a:xfrm>
            <a:off x="457200" y="0"/>
            <a:ext cx="8229600" cy="563563"/>
          </a:xfrm>
          <a:prstGeom prst="rect">
            <a:avLst/>
          </a:prstGeom>
          <a:noFill/>
          <a:ln w="9525">
            <a:noFill/>
            <a:miter lim="800000"/>
            <a:headEnd/>
            <a:tailEnd/>
          </a:ln>
        </p:spPr>
        <p:txBody>
          <a:bodyPr anchor="ctr"/>
          <a:lstStyle/>
          <a:p>
            <a:pPr algn="ctr" eaLnBrk="0" hangingPunct="0"/>
            <a:r>
              <a:rPr lang="en-US" sz="2800">
                <a:solidFill>
                  <a:schemeClr val="bg1"/>
                </a:solidFill>
              </a:rPr>
              <a:t>Tualatin Valley Academy has all the Extras</a:t>
            </a:r>
          </a:p>
        </p:txBody>
      </p:sp>
      <p:sp>
        <p:nvSpPr>
          <p:cNvPr id="172035" name="Text Box 3"/>
          <p:cNvSpPr txBox="1">
            <a:spLocks noChangeArrowheads="1"/>
          </p:cNvSpPr>
          <p:nvPr/>
        </p:nvSpPr>
        <p:spPr bwMode="auto">
          <a:xfrm>
            <a:off x="1828800" y="6172200"/>
            <a:ext cx="5486400" cy="366713"/>
          </a:xfrm>
          <a:prstGeom prst="rect">
            <a:avLst/>
          </a:prstGeom>
          <a:solidFill>
            <a:schemeClr val="bg1">
              <a:alpha val="70195"/>
            </a:schemeClr>
          </a:solidFill>
          <a:ln w="9525">
            <a:noFill/>
            <a:miter lim="800000"/>
            <a:headEnd/>
            <a:tailEnd/>
          </a:ln>
        </p:spPr>
        <p:txBody>
          <a:bodyPr>
            <a:spAutoFit/>
          </a:bodyPr>
          <a:lstStyle/>
          <a:p>
            <a:pPr algn="ctr" defTabSz="457200">
              <a:spcBef>
                <a:spcPct val="50000"/>
              </a:spcBef>
            </a:pPr>
            <a:r>
              <a:rPr lang="en-US" b="1">
                <a:ea typeface="ＭＳ Ｐゴシック" pitchFamily="34" charset="-128"/>
              </a:rPr>
              <a:t>Water Fight at School Picnic</a:t>
            </a: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1" name="Picture 5" descr="DSC08939"/>
          <p:cNvPicPr>
            <a:picLocks noChangeAspect="1" noChangeArrowheads="1"/>
          </p:cNvPicPr>
          <p:nvPr/>
        </p:nvPicPr>
        <p:blipFill>
          <a:blip r:embed="rId3">
            <a:lum bright="12000"/>
          </a:blip>
          <a:srcRect/>
          <a:stretch>
            <a:fillRect/>
          </a:stretch>
        </p:blipFill>
        <p:spPr bwMode="auto">
          <a:xfrm>
            <a:off x="0" y="0"/>
            <a:ext cx="9144000" cy="6858000"/>
          </a:xfrm>
          <a:prstGeom prst="rect">
            <a:avLst/>
          </a:prstGeom>
          <a:noFill/>
          <a:ln w="9525">
            <a:noFill/>
            <a:miter lim="800000"/>
            <a:headEnd/>
            <a:tailEnd/>
          </a:ln>
        </p:spPr>
      </p:pic>
      <p:sp>
        <p:nvSpPr>
          <p:cNvPr id="174082" name="Rectangle 6"/>
          <p:cNvSpPr>
            <a:spLocks/>
          </p:cNvSpPr>
          <p:nvPr/>
        </p:nvSpPr>
        <p:spPr bwMode="auto">
          <a:xfrm>
            <a:off x="457200" y="0"/>
            <a:ext cx="8229600" cy="563563"/>
          </a:xfrm>
          <a:prstGeom prst="rect">
            <a:avLst/>
          </a:prstGeom>
          <a:noFill/>
          <a:ln w="9525">
            <a:noFill/>
            <a:miter lim="800000"/>
            <a:headEnd/>
            <a:tailEnd/>
          </a:ln>
        </p:spPr>
        <p:txBody>
          <a:bodyPr anchor="ctr"/>
          <a:lstStyle/>
          <a:p>
            <a:pPr algn="ctr" eaLnBrk="0" hangingPunct="0"/>
            <a:r>
              <a:rPr lang="en-US" sz="2800"/>
              <a:t>Tualatin Valley Academy has all the Extras</a:t>
            </a:r>
          </a:p>
        </p:txBody>
      </p:sp>
      <p:sp>
        <p:nvSpPr>
          <p:cNvPr id="174083" name="Text Box 3"/>
          <p:cNvSpPr txBox="1">
            <a:spLocks noChangeArrowheads="1"/>
          </p:cNvSpPr>
          <p:nvPr/>
        </p:nvSpPr>
        <p:spPr bwMode="auto">
          <a:xfrm>
            <a:off x="1828800" y="6172200"/>
            <a:ext cx="5486400" cy="366713"/>
          </a:xfrm>
          <a:prstGeom prst="rect">
            <a:avLst/>
          </a:prstGeom>
          <a:solidFill>
            <a:schemeClr val="bg1">
              <a:alpha val="70195"/>
            </a:schemeClr>
          </a:solidFill>
          <a:ln w="9525">
            <a:noFill/>
            <a:miter lim="800000"/>
            <a:headEnd/>
            <a:tailEnd/>
          </a:ln>
        </p:spPr>
        <p:txBody>
          <a:bodyPr>
            <a:spAutoFit/>
          </a:bodyPr>
          <a:lstStyle/>
          <a:p>
            <a:pPr algn="ctr" defTabSz="457200">
              <a:spcBef>
                <a:spcPct val="50000"/>
              </a:spcBef>
            </a:pPr>
            <a:r>
              <a:rPr lang="en-US" b="1">
                <a:ea typeface="ＭＳ Ｐゴシック" pitchFamily="34" charset="-128"/>
              </a:rPr>
              <a:t>6</a:t>
            </a:r>
            <a:r>
              <a:rPr lang="en-US" b="1" baseline="30000">
                <a:ea typeface="ＭＳ Ｐゴシック" pitchFamily="34" charset="-128"/>
              </a:rPr>
              <a:t>th</a:t>
            </a:r>
            <a:r>
              <a:rPr lang="en-US" b="1">
                <a:ea typeface="ＭＳ Ｐゴシック" pitchFamily="34" charset="-128"/>
              </a:rPr>
              <a:t> Grade Trip to Mt. St. Helens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p:cNvSpPr>
          <p:nvPr>
            <p:ph type="title" idx="4294967295"/>
          </p:nvPr>
        </p:nvSpPr>
        <p:spPr>
          <a:xfrm>
            <a:off x="457200" y="304800"/>
            <a:ext cx="8229600" cy="563563"/>
          </a:xfrm>
        </p:spPr>
        <p:txBody>
          <a:bodyPr anchor="b"/>
          <a:lstStyle/>
          <a:p>
            <a:pPr eaLnBrk="1" hangingPunct="1"/>
            <a:r>
              <a:rPr lang="en-US" sz="3600" smtClean="0">
                <a:latin typeface="Arial Rounded MT Bold" pitchFamily="34" charset="0"/>
              </a:rPr>
              <a:t>History of Adventist Education</a:t>
            </a:r>
          </a:p>
        </p:txBody>
      </p:sp>
      <p:sp>
        <p:nvSpPr>
          <p:cNvPr id="31746" name="Rectangle 6"/>
          <p:cNvSpPr>
            <a:spLocks noGrp="1"/>
          </p:cNvSpPr>
          <p:nvPr>
            <p:ph type="body" sz="half" idx="4294967295"/>
          </p:nvPr>
        </p:nvSpPr>
        <p:spPr>
          <a:xfrm>
            <a:off x="457200" y="1600200"/>
            <a:ext cx="4044950" cy="4525963"/>
          </a:xfrm>
        </p:spPr>
        <p:txBody>
          <a:bodyPr/>
          <a:lstStyle/>
          <a:p>
            <a:pPr marL="273050" indent="-273050" eaLnBrk="1" hangingPunct="1"/>
            <a:r>
              <a:rPr lang="en-US" sz="2400" b="1" smtClean="0">
                <a:latin typeface="Arial Rounded MT Bold" pitchFamily="34" charset="0"/>
              </a:rPr>
              <a:t>1872</a:t>
            </a:r>
            <a:r>
              <a:rPr lang="en-US" sz="2400" smtClean="0">
                <a:latin typeface="Arial Rounded MT Bold" pitchFamily="34" charset="0"/>
              </a:rPr>
              <a:t> </a:t>
            </a:r>
          </a:p>
          <a:p>
            <a:pPr marL="574675" lvl="1" indent="-273050" eaLnBrk="1" hangingPunct="1"/>
            <a:r>
              <a:rPr lang="en-US" sz="2400" smtClean="0">
                <a:latin typeface="Arial Rounded MT Bold" pitchFamily="34" charset="0"/>
              </a:rPr>
              <a:t>Ellen G. White publishes her essay, “</a:t>
            </a:r>
            <a:r>
              <a:rPr lang="en-US" sz="2400" i="1" u="sng" smtClean="0">
                <a:latin typeface="Arial Rounded MT Bold" pitchFamily="34" charset="0"/>
              </a:rPr>
              <a:t>Proper Education</a:t>
            </a:r>
            <a:r>
              <a:rPr lang="en-US" sz="2400" smtClean="0">
                <a:latin typeface="Arial Rounded MT Bold" pitchFamily="34" charset="0"/>
              </a:rPr>
              <a:t>”.</a:t>
            </a:r>
            <a:br>
              <a:rPr lang="en-US" sz="2400" smtClean="0">
                <a:latin typeface="Arial Rounded MT Bold" pitchFamily="34" charset="0"/>
              </a:rPr>
            </a:br>
            <a:endParaRPr lang="en-US" sz="2400" smtClean="0">
              <a:latin typeface="Arial Rounded MT Bold" pitchFamily="34" charset="0"/>
            </a:endParaRPr>
          </a:p>
          <a:p>
            <a:pPr marL="574675" lvl="1" indent="-273050" eaLnBrk="1" hangingPunct="1"/>
            <a:r>
              <a:rPr lang="en-US" sz="2400" smtClean="0">
                <a:latin typeface="Arial Rounded MT Bold" pitchFamily="34" charset="0"/>
              </a:rPr>
              <a:t>First school sponsored by the Seventh-day Adventist Church opens in Battle Creek, Michigan.</a:t>
            </a:r>
          </a:p>
        </p:txBody>
      </p:sp>
      <p:pic>
        <p:nvPicPr>
          <p:cNvPr id="31747" name="Picture 5" descr="James_and_Ellen_White"/>
          <p:cNvPicPr>
            <a:picLocks noChangeAspect="1" noChangeArrowheads="1"/>
          </p:cNvPicPr>
          <p:nvPr/>
        </p:nvPicPr>
        <p:blipFill>
          <a:blip r:embed="rId3"/>
          <a:srcRect/>
          <a:stretch>
            <a:fillRect/>
          </a:stretch>
        </p:blipFill>
        <p:spPr bwMode="auto">
          <a:xfrm>
            <a:off x="5181600" y="1371600"/>
            <a:ext cx="2994025" cy="4619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29" name="Picture 12" descr="10:00 Clip Art"/>
          <p:cNvPicPr>
            <a:picLocks noChangeAspect="1" noChangeArrowheads="1"/>
          </p:cNvPicPr>
          <p:nvPr/>
        </p:nvPicPr>
        <p:blipFill>
          <a:blip r:embed="rId3"/>
          <a:srcRect/>
          <a:stretch>
            <a:fillRect/>
          </a:stretch>
        </p:blipFill>
        <p:spPr bwMode="auto">
          <a:xfrm>
            <a:off x="990600" y="4343400"/>
            <a:ext cx="4953000" cy="1863725"/>
          </a:xfrm>
          <a:prstGeom prst="rect">
            <a:avLst/>
          </a:prstGeom>
          <a:noFill/>
          <a:ln w="9525">
            <a:noFill/>
            <a:miter lim="800000"/>
            <a:headEnd/>
            <a:tailEnd/>
          </a:ln>
        </p:spPr>
      </p:pic>
      <p:pic>
        <p:nvPicPr>
          <p:cNvPr id="176130" name="Picture 14" descr="praying-hands_1027_1024x768"/>
          <p:cNvPicPr>
            <a:picLocks noChangeAspect="1" noChangeArrowheads="1"/>
          </p:cNvPicPr>
          <p:nvPr/>
        </p:nvPicPr>
        <p:blipFill>
          <a:blip r:embed="rId4"/>
          <a:srcRect/>
          <a:stretch>
            <a:fillRect/>
          </a:stretch>
        </p:blipFill>
        <p:spPr bwMode="auto">
          <a:xfrm>
            <a:off x="5638800" y="3886200"/>
            <a:ext cx="3124200" cy="2343150"/>
          </a:xfrm>
          <a:prstGeom prst="rect">
            <a:avLst/>
          </a:prstGeom>
          <a:noFill/>
          <a:ln w="9525">
            <a:noFill/>
            <a:miter lim="800000"/>
            <a:headEnd/>
            <a:tailEnd/>
          </a:ln>
        </p:spPr>
      </p:pic>
      <p:sp>
        <p:nvSpPr>
          <p:cNvPr id="176131" name="Rectangle 3"/>
          <p:cNvSpPr>
            <a:spLocks noGrp="1"/>
          </p:cNvSpPr>
          <p:nvPr>
            <p:ph type="title" idx="4294967295"/>
          </p:nvPr>
        </p:nvSpPr>
        <p:spPr>
          <a:xfrm>
            <a:off x="457200" y="274638"/>
            <a:ext cx="8229600" cy="487362"/>
          </a:xfrm>
        </p:spPr>
        <p:txBody>
          <a:bodyPr/>
          <a:lstStyle/>
          <a:p>
            <a:r>
              <a:rPr lang="en-US" sz="3200" smtClean="0">
                <a:latin typeface="Arial Rounded MT Bold" pitchFamily="34" charset="0"/>
              </a:rPr>
              <a:t>Pray for Tualatin Valley Academy</a:t>
            </a:r>
          </a:p>
        </p:txBody>
      </p:sp>
      <p:sp>
        <p:nvSpPr>
          <p:cNvPr id="176132" name="Rectangle 6"/>
          <p:cNvSpPr>
            <a:spLocks noGrp="1"/>
          </p:cNvSpPr>
          <p:nvPr>
            <p:ph type="body" sz="half" idx="4294967295"/>
          </p:nvPr>
        </p:nvSpPr>
        <p:spPr>
          <a:xfrm>
            <a:off x="533400" y="1600200"/>
            <a:ext cx="4038600" cy="4525963"/>
          </a:xfrm>
        </p:spPr>
        <p:txBody>
          <a:bodyPr/>
          <a:lstStyle/>
          <a:p>
            <a:r>
              <a:rPr lang="en-US" sz="2800" smtClean="0">
                <a:latin typeface="Arial Rounded MT Bold" pitchFamily="34" charset="0"/>
              </a:rPr>
              <a:t>Please pray for our school at 10:00am each morning.</a:t>
            </a:r>
          </a:p>
          <a:p>
            <a:pPr lvl="1"/>
            <a:r>
              <a:rPr lang="en-US" sz="2400" smtClean="0">
                <a:latin typeface="Arial Rounded MT Bold" pitchFamily="34" charset="0"/>
              </a:rPr>
              <a:t>Set your phone alarm to remind you.</a:t>
            </a:r>
          </a:p>
        </p:txBody>
      </p:sp>
      <p:pic>
        <p:nvPicPr>
          <p:cNvPr id="176133" name="Picture 8" descr="111%7C000008843%7C3497_orh100000w614_clock-showing-10-oclock"/>
          <p:cNvPicPr>
            <a:picLocks noChangeAspect="1" noChangeArrowheads="1"/>
          </p:cNvPicPr>
          <p:nvPr/>
        </p:nvPicPr>
        <p:blipFill>
          <a:blip r:embed="rId5"/>
          <a:srcRect/>
          <a:stretch>
            <a:fillRect/>
          </a:stretch>
        </p:blipFill>
        <p:spPr bwMode="auto">
          <a:xfrm>
            <a:off x="4648200" y="1600200"/>
            <a:ext cx="4114800" cy="2714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3"/>
          <p:cNvSpPr>
            <a:spLocks noGrp="1"/>
          </p:cNvSpPr>
          <p:nvPr>
            <p:ph type="body" idx="4294967295"/>
          </p:nvPr>
        </p:nvSpPr>
        <p:spPr>
          <a:xfrm>
            <a:off x="457200" y="1828800"/>
            <a:ext cx="8229600" cy="4525963"/>
          </a:xfrm>
        </p:spPr>
        <p:txBody>
          <a:bodyPr/>
          <a:lstStyle/>
          <a:p>
            <a:r>
              <a:rPr lang="en-US" smtClean="0">
                <a:latin typeface="Arial Rounded MT Bold" pitchFamily="34" charset="0"/>
              </a:rPr>
              <a:t>“Train up a child in the way he should go, And when he is old he will not depart from it.” </a:t>
            </a:r>
            <a:br>
              <a:rPr lang="en-US" smtClean="0">
                <a:latin typeface="Arial Rounded MT Bold" pitchFamily="34" charset="0"/>
              </a:rPr>
            </a:br>
            <a:r>
              <a:rPr lang="en-US" smtClean="0">
                <a:latin typeface="Arial Rounded MT Bold" pitchFamily="34" charset="0"/>
              </a:rPr>
              <a:t>					</a:t>
            </a:r>
            <a:r>
              <a:rPr lang="en-US" sz="2000" i="1" smtClean="0">
                <a:latin typeface="Arial Rounded MT Bold" pitchFamily="34" charset="0"/>
              </a:rPr>
              <a:t>Proverbs 22:6 (NKJV)</a:t>
            </a:r>
          </a:p>
        </p:txBody>
      </p:sp>
      <p:sp>
        <p:nvSpPr>
          <p:cNvPr id="178178" name="Rectangle 2"/>
          <p:cNvSpPr>
            <a:spLocks/>
          </p:cNvSpPr>
          <p:nvPr/>
        </p:nvSpPr>
        <p:spPr bwMode="auto">
          <a:xfrm>
            <a:off x="457200" y="152400"/>
            <a:ext cx="8229600" cy="533400"/>
          </a:xfrm>
          <a:prstGeom prst="rect">
            <a:avLst/>
          </a:prstGeom>
          <a:noFill/>
          <a:ln w="9525">
            <a:noFill/>
            <a:miter lim="800000"/>
            <a:headEnd/>
            <a:tailEnd/>
          </a:ln>
        </p:spPr>
        <p:txBody>
          <a:bodyPr anchor="b"/>
          <a:lstStyle/>
          <a:p>
            <a:pPr algn="ctr"/>
            <a:r>
              <a:rPr lang="en-US" sz="3600">
                <a:solidFill>
                  <a:schemeClr val="bg1"/>
                </a:solidFill>
              </a:rPr>
              <a:t>Adventist Education</a:t>
            </a: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0225" name="Rectangle 2"/>
          <p:cNvSpPr>
            <a:spLocks/>
          </p:cNvSpPr>
          <p:nvPr/>
        </p:nvSpPr>
        <p:spPr bwMode="auto">
          <a:xfrm>
            <a:off x="457200" y="304800"/>
            <a:ext cx="8229600" cy="533400"/>
          </a:xfrm>
          <a:prstGeom prst="rect">
            <a:avLst/>
          </a:prstGeom>
          <a:noFill/>
          <a:ln w="9525">
            <a:noFill/>
            <a:miter lim="800000"/>
            <a:headEnd/>
            <a:tailEnd/>
          </a:ln>
        </p:spPr>
        <p:txBody>
          <a:bodyPr anchor="b"/>
          <a:lstStyle/>
          <a:p>
            <a:pPr algn="ctr"/>
            <a:r>
              <a:rPr lang="en-US" sz="3600">
                <a:solidFill>
                  <a:schemeClr val="bg1"/>
                </a:solidFill>
              </a:rPr>
              <a:t>The Cognitive Genesis Study</a:t>
            </a:r>
          </a:p>
        </p:txBody>
      </p:sp>
      <p:sp>
        <p:nvSpPr>
          <p:cNvPr id="180226" name="Text Box 4"/>
          <p:cNvSpPr txBox="1">
            <a:spLocks noChangeArrowheads="1"/>
          </p:cNvSpPr>
          <p:nvPr/>
        </p:nvSpPr>
        <p:spPr bwMode="auto">
          <a:xfrm>
            <a:off x="571500" y="914400"/>
            <a:ext cx="8001000" cy="5203825"/>
          </a:xfrm>
          <a:prstGeom prst="rect">
            <a:avLst/>
          </a:prstGeom>
          <a:noFill/>
          <a:ln w="9525">
            <a:noFill/>
            <a:miter lim="800000"/>
            <a:headEnd/>
            <a:tailEnd/>
          </a:ln>
        </p:spPr>
        <p:txBody>
          <a:bodyPr>
            <a:spAutoFit/>
          </a:bodyPr>
          <a:lstStyle/>
          <a:p>
            <a:r>
              <a:rPr lang="en-US" sz="2400" i="1">
                <a:solidFill>
                  <a:schemeClr val="bg1"/>
                </a:solidFill>
              </a:rPr>
              <a:t>“Education reform has taken center stage lately as Americans struggle to close the oft-condemned achievement gap. But quietly in our midst, the second largest Christian school system in the world has been steadily outperforming the national average – across all demographics.</a:t>
            </a:r>
            <a:br>
              <a:rPr lang="en-US" sz="2400" i="1">
                <a:solidFill>
                  <a:schemeClr val="bg1"/>
                </a:solidFill>
              </a:rPr>
            </a:br>
            <a:endParaRPr lang="en-US" sz="2400" i="1">
              <a:solidFill>
                <a:schemeClr val="bg1"/>
              </a:solidFill>
            </a:endParaRPr>
          </a:p>
          <a:p>
            <a:r>
              <a:rPr lang="en-US" sz="2400" i="1">
                <a:solidFill>
                  <a:schemeClr val="bg1"/>
                </a:solidFill>
              </a:rPr>
              <a:t>The Seventh-Day Adventists' holistic curriculum serves as a model for how to overcome that gap – the disparity in academic performance between low-income and minority students and their peers in higher-income communities. But even more, it shows how to narrow the gap between mind, body, and spirit, truly educating students for success.”</a:t>
            </a: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2273" name="Picture 6" descr="SJHLAB_C22012091707180"/>
          <p:cNvPicPr>
            <a:picLocks noChangeAspect="1" noChangeArrowheads="1"/>
          </p:cNvPicPr>
          <p:nvPr/>
        </p:nvPicPr>
        <p:blipFill>
          <a:blip r:embed="rId3"/>
          <a:srcRect/>
          <a:stretch>
            <a:fillRect/>
          </a:stretch>
        </p:blipFill>
        <p:spPr bwMode="auto">
          <a:xfrm>
            <a:off x="1971675" y="0"/>
            <a:ext cx="5200650" cy="6858000"/>
          </a:xfrm>
          <a:prstGeom prst="rect">
            <a:avLst/>
          </a:prstGeom>
          <a:noFill/>
          <a:ln w="9525">
            <a:noFill/>
            <a:miter lim="800000"/>
            <a:headEnd/>
            <a:tailEnd/>
          </a:ln>
        </p:spPr>
      </p:pic>
      <p:pic>
        <p:nvPicPr>
          <p:cNvPr id="212995" name="Picture 6" descr="SJHLAB_C22012091707180"/>
          <p:cNvPicPr>
            <a:picLocks noChangeAspect="1" noChangeArrowheads="1"/>
          </p:cNvPicPr>
          <p:nvPr/>
        </p:nvPicPr>
        <p:blipFill>
          <a:blip r:embed="rId3"/>
          <a:srcRect l="66118" t="28889" r="183" b="47777"/>
          <a:stretch>
            <a:fillRect/>
          </a:stretch>
        </p:blipFill>
        <p:spPr bwMode="auto">
          <a:xfrm>
            <a:off x="3810000" y="1987550"/>
            <a:ext cx="5334000" cy="48704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12995"/>
                                        </p:tgtEl>
                                        <p:attrNameLst>
                                          <p:attrName>style.visibility</p:attrName>
                                        </p:attrNameLst>
                                      </p:cBhvr>
                                      <p:to>
                                        <p:strVal val="visible"/>
                                      </p:to>
                                    </p:set>
                                    <p:anim calcmode="lin" valueType="num">
                                      <p:cBhvr>
                                        <p:cTn id="7" dur="1000" fill="hold"/>
                                        <p:tgtEl>
                                          <p:spTgt spid="212995"/>
                                        </p:tgtEl>
                                        <p:attrNameLst>
                                          <p:attrName>ppt_w</p:attrName>
                                        </p:attrNameLst>
                                      </p:cBhvr>
                                      <p:tavLst>
                                        <p:tav tm="0">
                                          <p:val>
                                            <p:strVal val="#ppt_w*0.70"/>
                                          </p:val>
                                        </p:tav>
                                        <p:tav tm="100000">
                                          <p:val>
                                            <p:strVal val="#ppt_w"/>
                                          </p:val>
                                        </p:tav>
                                      </p:tavLst>
                                    </p:anim>
                                    <p:anim calcmode="lin" valueType="num">
                                      <p:cBhvr>
                                        <p:cTn id="8" dur="1000" fill="hold"/>
                                        <p:tgtEl>
                                          <p:spTgt spid="212995"/>
                                        </p:tgtEl>
                                        <p:attrNameLst>
                                          <p:attrName>ppt_h</p:attrName>
                                        </p:attrNameLst>
                                      </p:cBhvr>
                                      <p:tavLst>
                                        <p:tav tm="0">
                                          <p:val>
                                            <p:strVal val="#ppt_h"/>
                                          </p:val>
                                        </p:tav>
                                        <p:tav tm="100000">
                                          <p:val>
                                            <p:strVal val="#ppt_h"/>
                                          </p:val>
                                        </p:tav>
                                      </p:tavLst>
                                    </p:anim>
                                    <p:animEffect transition="in" filter="fade">
                                      <p:cBhvr>
                                        <p:cTn id="9" dur="1000"/>
                                        <p:tgtEl>
                                          <p:spTgt spid="212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4321" name="Picture 6" descr="SJHLAB_C22012091707180"/>
          <p:cNvPicPr>
            <a:picLocks noChangeAspect="1" noChangeArrowheads="1"/>
          </p:cNvPicPr>
          <p:nvPr/>
        </p:nvPicPr>
        <p:blipFill>
          <a:blip r:embed="rId3"/>
          <a:srcRect/>
          <a:stretch>
            <a:fillRect/>
          </a:stretch>
        </p:blipFill>
        <p:spPr bwMode="auto">
          <a:xfrm>
            <a:off x="1971675" y="0"/>
            <a:ext cx="5200650" cy="6858000"/>
          </a:xfrm>
          <a:prstGeom prst="rect">
            <a:avLst/>
          </a:prstGeom>
          <a:noFill/>
          <a:ln w="9525">
            <a:noFill/>
            <a:miter lim="800000"/>
            <a:headEnd/>
            <a:tailEnd/>
          </a:ln>
        </p:spPr>
      </p:pic>
      <p:pic>
        <p:nvPicPr>
          <p:cNvPr id="210947" name="Picture 6" descr="SJHLAB_C22012091707180"/>
          <p:cNvPicPr>
            <a:picLocks noChangeAspect="1" noChangeArrowheads="1"/>
          </p:cNvPicPr>
          <p:nvPr/>
        </p:nvPicPr>
        <p:blipFill>
          <a:blip r:embed="rId3"/>
          <a:srcRect l="66118" t="51111" r="183" b="28889"/>
          <a:stretch>
            <a:fillRect/>
          </a:stretch>
        </p:blipFill>
        <p:spPr bwMode="auto">
          <a:xfrm>
            <a:off x="3810000" y="1981200"/>
            <a:ext cx="5334000" cy="41751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10947"/>
                                        </p:tgtEl>
                                        <p:attrNameLst>
                                          <p:attrName>style.visibility</p:attrName>
                                        </p:attrNameLst>
                                      </p:cBhvr>
                                      <p:to>
                                        <p:strVal val="visible"/>
                                      </p:to>
                                    </p:set>
                                    <p:anim calcmode="lin" valueType="num">
                                      <p:cBhvr>
                                        <p:cTn id="7" dur="1000" fill="hold"/>
                                        <p:tgtEl>
                                          <p:spTgt spid="210947"/>
                                        </p:tgtEl>
                                        <p:attrNameLst>
                                          <p:attrName>ppt_w</p:attrName>
                                        </p:attrNameLst>
                                      </p:cBhvr>
                                      <p:tavLst>
                                        <p:tav tm="0">
                                          <p:val>
                                            <p:strVal val="#ppt_w*0.70"/>
                                          </p:val>
                                        </p:tav>
                                        <p:tav tm="100000">
                                          <p:val>
                                            <p:strVal val="#ppt_w"/>
                                          </p:val>
                                        </p:tav>
                                      </p:tavLst>
                                    </p:anim>
                                    <p:anim calcmode="lin" valueType="num">
                                      <p:cBhvr>
                                        <p:cTn id="8" dur="1000" fill="hold"/>
                                        <p:tgtEl>
                                          <p:spTgt spid="210947"/>
                                        </p:tgtEl>
                                        <p:attrNameLst>
                                          <p:attrName>ppt_h</p:attrName>
                                        </p:attrNameLst>
                                      </p:cBhvr>
                                      <p:tavLst>
                                        <p:tav tm="0">
                                          <p:val>
                                            <p:strVal val="#ppt_h"/>
                                          </p:val>
                                        </p:tav>
                                        <p:tav tm="100000">
                                          <p:val>
                                            <p:strVal val="#ppt_h"/>
                                          </p:val>
                                        </p:tav>
                                      </p:tavLst>
                                    </p:anim>
                                    <p:animEffect transition="in" filter="fade">
                                      <p:cBhvr>
                                        <p:cTn id="9" dur="1000"/>
                                        <p:tgtEl>
                                          <p:spTgt spid="2109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6369" name="Picture 6" descr="SJHLAB_C22012091707180"/>
          <p:cNvPicPr>
            <a:picLocks noChangeAspect="1" noChangeArrowheads="1"/>
          </p:cNvPicPr>
          <p:nvPr/>
        </p:nvPicPr>
        <p:blipFill>
          <a:blip r:embed="rId3"/>
          <a:srcRect/>
          <a:stretch>
            <a:fillRect/>
          </a:stretch>
        </p:blipFill>
        <p:spPr bwMode="auto">
          <a:xfrm>
            <a:off x="1971675" y="0"/>
            <a:ext cx="5200650" cy="6858000"/>
          </a:xfrm>
          <a:prstGeom prst="rect">
            <a:avLst/>
          </a:prstGeom>
          <a:noFill/>
          <a:ln w="9525">
            <a:noFill/>
            <a:miter lim="800000"/>
            <a:headEnd/>
            <a:tailEnd/>
          </a:ln>
        </p:spPr>
      </p:pic>
      <p:pic>
        <p:nvPicPr>
          <p:cNvPr id="208899" name="Picture 6" descr="SJHLAB_C22012091707180"/>
          <p:cNvPicPr>
            <a:picLocks noChangeAspect="1" noChangeArrowheads="1"/>
          </p:cNvPicPr>
          <p:nvPr/>
        </p:nvPicPr>
        <p:blipFill>
          <a:blip r:embed="rId3"/>
          <a:srcRect l="66118" t="70000" b="5624"/>
          <a:stretch>
            <a:fillRect/>
          </a:stretch>
        </p:blipFill>
        <p:spPr bwMode="auto">
          <a:xfrm>
            <a:off x="3810000" y="2014538"/>
            <a:ext cx="5105400" cy="484346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08899"/>
                                        </p:tgtEl>
                                        <p:attrNameLst>
                                          <p:attrName>style.visibility</p:attrName>
                                        </p:attrNameLst>
                                      </p:cBhvr>
                                      <p:to>
                                        <p:strVal val="visible"/>
                                      </p:to>
                                    </p:set>
                                    <p:anim calcmode="lin" valueType="num">
                                      <p:cBhvr>
                                        <p:cTn id="7" dur="1000" fill="hold"/>
                                        <p:tgtEl>
                                          <p:spTgt spid="208899"/>
                                        </p:tgtEl>
                                        <p:attrNameLst>
                                          <p:attrName>ppt_w</p:attrName>
                                        </p:attrNameLst>
                                      </p:cBhvr>
                                      <p:tavLst>
                                        <p:tav tm="0">
                                          <p:val>
                                            <p:strVal val="#ppt_w*0.70"/>
                                          </p:val>
                                        </p:tav>
                                        <p:tav tm="100000">
                                          <p:val>
                                            <p:strVal val="#ppt_w"/>
                                          </p:val>
                                        </p:tav>
                                      </p:tavLst>
                                    </p:anim>
                                    <p:anim calcmode="lin" valueType="num">
                                      <p:cBhvr>
                                        <p:cTn id="8" dur="1000" fill="hold"/>
                                        <p:tgtEl>
                                          <p:spTgt spid="208899"/>
                                        </p:tgtEl>
                                        <p:attrNameLst>
                                          <p:attrName>ppt_h</p:attrName>
                                        </p:attrNameLst>
                                      </p:cBhvr>
                                      <p:tavLst>
                                        <p:tav tm="0">
                                          <p:val>
                                            <p:strVal val="#ppt_h"/>
                                          </p:val>
                                        </p:tav>
                                        <p:tav tm="100000">
                                          <p:val>
                                            <p:strVal val="#ppt_h"/>
                                          </p:val>
                                        </p:tav>
                                      </p:tavLst>
                                    </p:anim>
                                    <p:animEffect transition="in" filter="fade">
                                      <p:cBhvr>
                                        <p:cTn id="9" dur="1000"/>
                                        <p:tgtEl>
                                          <p:spTgt spid="2088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8417" name="Rectangle 2"/>
          <p:cNvSpPr>
            <a:spLocks/>
          </p:cNvSpPr>
          <p:nvPr/>
        </p:nvSpPr>
        <p:spPr bwMode="auto">
          <a:xfrm>
            <a:off x="457200" y="152400"/>
            <a:ext cx="8229600" cy="533400"/>
          </a:xfrm>
          <a:prstGeom prst="rect">
            <a:avLst/>
          </a:prstGeom>
          <a:noFill/>
          <a:ln w="9525">
            <a:noFill/>
            <a:miter lim="800000"/>
            <a:headEnd/>
            <a:tailEnd/>
          </a:ln>
        </p:spPr>
        <p:txBody>
          <a:bodyPr anchor="b"/>
          <a:lstStyle/>
          <a:p>
            <a:pPr algn="ctr"/>
            <a:r>
              <a:rPr lang="en-US" sz="3600">
                <a:solidFill>
                  <a:schemeClr val="bg1"/>
                </a:solidFill>
              </a:rPr>
              <a:t>Adventist Education</a:t>
            </a:r>
          </a:p>
        </p:txBody>
      </p:sp>
      <p:pic>
        <p:nvPicPr>
          <p:cNvPr id="188418" name="Picture 4" descr="Bridge"/>
          <p:cNvPicPr>
            <a:picLocks noChangeAspect="1" noChangeArrowheads="1"/>
          </p:cNvPicPr>
          <p:nvPr>
            <p:ph idx="1"/>
          </p:nvPr>
        </p:nvPicPr>
        <p:blipFill>
          <a:blip r:embed="rId3">
            <a:lum bright="12000"/>
          </a:blip>
          <a:srcRect/>
          <a:stretch>
            <a:fillRect/>
          </a:stretch>
        </p:blipFill>
        <p:spPr>
          <a:xfrm>
            <a:off x="0" y="906463"/>
            <a:ext cx="9144000" cy="5951537"/>
          </a:xfrm>
        </p:spPr>
      </p:pic>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0465" name="Picture 4" descr="Quality"/>
          <p:cNvPicPr>
            <a:picLocks noChangeAspect="1" noChangeArrowheads="1"/>
          </p:cNvPicPr>
          <p:nvPr>
            <p:ph idx="1"/>
          </p:nvPr>
        </p:nvPicPr>
        <p:blipFill>
          <a:blip r:embed="rId3">
            <a:lum bright="6000"/>
          </a:blip>
          <a:srcRect/>
          <a:stretch>
            <a:fillRect/>
          </a:stretch>
        </p:blipFill>
        <p:spPr>
          <a:xfrm>
            <a:off x="0" y="950913"/>
            <a:ext cx="9144000" cy="5907087"/>
          </a:xfrm>
        </p:spPr>
      </p:pic>
      <p:sp>
        <p:nvSpPr>
          <p:cNvPr id="190466" name="Rectangle 2"/>
          <p:cNvSpPr>
            <a:spLocks/>
          </p:cNvSpPr>
          <p:nvPr/>
        </p:nvSpPr>
        <p:spPr bwMode="auto">
          <a:xfrm>
            <a:off x="457200" y="152400"/>
            <a:ext cx="8229600" cy="533400"/>
          </a:xfrm>
          <a:prstGeom prst="rect">
            <a:avLst/>
          </a:prstGeom>
          <a:noFill/>
          <a:ln w="9525">
            <a:noFill/>
            <a:miter lim="800000"/>
            <a:headEnd/>
            <a:tailEnd/>
          </a:ln>
        </p:spPr>
        <p:txBody>
          <a:bodyPr anchor="b"/>
          <a:lstStyle/>
          <a:p>
            <a:pPr algn="ctr"/>
            <a:r>
              <a:rPr lang="en-US" sz="3600">
                <a:solidFill>
                  <a:schemeClr val="bg1"/>
                </a:solidFill>
              </a:rPr>
              <a:t>Adventist Education</a:t>
            </a: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2513" name="Picture 4" descr="insert"/>
          <p:cNvPicPr>
            <a:picLocks noChangeAspect="1" noChangeArrowheads="1"/>
          </p:cNvPicPr>
          <p:nvPr/>
        </p:nvPicPr>
        <p:blipFill>
          <a:blip r:embed="rId3"/>
          <a:srcRect/>
          <a:stretch>
            <a:fillRect/>
          </a:stretch>
        </p:blipFill>
        <p:spPr bwMode="auto">
          <a:xfrm>
            <a:off x="0" y="765175"/>
            <a:ext cx="9144000" cy="6092825"/>
          </a:xfrm>
          <a:prstGeom prst="rect">
            <a:avLst/>
          </a:prstGeom>
          <a:noFill/>
          <a:ln w="9525">
            <a:noFill/>
            <a:miter lim="800000"/>
            <a:headEnd/>
            <a:tailEnd/>
          </a:ln>
        </p:spPr>
      </p:pic>
      <p:sp>
        <p:nvSpPr>
          <p:cNvPr id="192514" name="Rectangle 2"/>
          <p:cNvSpPr>
            <a:spLocks/>
          </p:cNvSpPr>
          <p:nvPr/>
        </p:nvSpPr>
        <p:spPr bwMode="auto">
          <a:xfrm>
            <a:off x="457200" y="152400"/>
            <a:ext cx="8229600" cy="533400"/>
          </a:xfrm>
          <a:prstGeom prst="rect">
            <a:avLst/>
          </a:prstGeom>
          <a:noFill/>
          <a:ln w="9525">
            <a:noFill/>
            <a:miter lim="800000"/>
            <a:headEnd/>
            <a:tailEnd/>
          </a:ln>
        </p:spPr>
        <p:txBody>
          <a:bodyPr anchor="b"/>
          <a:lstStyle/>
          <a:p>
            <a:pPr algn="ctr"/>
            <a:r>
              <a:rPr lang="en-US" sz="3600">
                <a:solidFill>
                  <a:schemeClr val="bg1"/>
                </a:solidFill>
              </a:rPr>
              <a:t>Adventist Education</a:t>
            </a: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61" name="Rectangle 2"/>
          <p:cNvSpPr>
            <a:spLocks noGrp="1"/>
          </p:cNvSpPr>
          <p:nvPr>
            <p:ph type="title"/>
          </p:nvPr>
        </p:nvSpPr>
        <p:spPr>
          <a:xfrm>
            <a:off x="457200" y="274638"/>
            <a:ext cx="8229600" cy="563562"/>
          </a:xfrm>
        </p:spPr>
        <p:txBody>
          <a:bodyPr/>
          <a:lstStyle/>
          <a:p>
            <a:r>
              <a:rPr lang="en-US" sz="3200" smtClean="0">
                <a:latin typeface="Arial Rounded MT Bold" pitchFamily="34" charset="0"/>
              </a:rPr>
              <a:t>Is Adventist Education Worth It?</a:t>
            </a:r>
          </a:p>
        </p:txBody>
      </p:sp>
      <p:sp>
        <p:nvSpPr>
          <p:cNvPr id="194562" name="Rectangle 3"/>
          <p:cNvSpPr>
            <a:spLocks noGrp="1"/>
          </p:cNvSpPr>
          <p:nvPr>
            <p:ph type="body" idx="1"/>
          </p:nvPr>
        </p:nvSpPr>
        <p:spPr>
          <a:xfrm>
            <a:off x="457200" y="1066800"/>
            <a:ext cx="8229600" cy="3886200"/>
          </a:xfrm>
        </p:spPr>
        <p:txBody>
          <a:bodyPr/>
          <a:lstStyle/>
          <a:p>
            <a:pPr>
              <a:lnSpc>
                <a:spcPct val="80000"/>
              </a:lnSpc>
              <a:buFont typeface="Arial" charset="0"/>
              <a:buNone/>
            </a:pPr>
            <a:r>
              <a:rPr lang="en-US" sz="2000" smtClean="0">
                <a:latin typeface="Arial Rounded MT Bold" pitchFamily="34" charset="0"/>
              </a:rPr>
              <a:t>	“Whenever church members discuss the cost of Adventist education, I believe they are really asking: “Is an Adventist education worth the cost?” Homes and automobiles are also expensive, but this does not necessarily deter people from purchasing them. What makes the difference? I believe that part of the answer lies in one’s level of commitment and willingness to sacrifice. However, the greater part of the answer may lie in the perception that our schools do not provide a quality of education that warrants commitment and sacrifice.</a:t>
            </a:r>
          </a:p>
          <a:p>
            <a:pPr>
              <a:lnSpc>
                <a:spcPct val="80000"/>
              </a:lnSpc>
              <a:buFont typeface="Arial" charset="0"/>
              <a:buNone/>
            </a:pPr>
            <a:r>
              <a:rPr lang="en-US" sz="2000" smtClean="0">
                <a:latin typeface="Arial Rounded MT Bold" pitchFamily="34" charset="0"/>
              </a:rPr>
              <a:t>	</a:t>
            </a:r>
            <a:br>
              <a:rPr lang="en-US" sz="2000" smtClean="0">
                <a:latin typeface="Arial Rounded MT Bold" pitchFamily="34" charset="0"/>
              </a:rPr>
            </a:br>
            <a:r>
              <a:rPr lang="en-US" sz="2000" smtClean="0">
                <a:latin typeface="Arial Rounded MT Bold" pitchFamily="34" charset="0"/>
              </a:rPr>
              <a:t>The ROSE concept may be lost to parents and students if greater value has been placed on prestige, acclaim, and social placement, rather than on opportunities for gaining wisdom that is of eternal value.”</a:t>
            </a:r>
          </a:p>
        </p:txBody>
      </p:sp>
      <p:sp>
        <p:nvSpPr>
          <p:cNvPr id="194563" name="Text Box 4"/>
          <p:cNvSpPr txBox="1">
            <a:spLocks noChangeArrowheads="1"/>
          </p:cNvSpPr>
          <p:nvPr/>
        </p:nvSpPr>
        <p:spPr bwMode="auto">
          <a:xfrm>
            <a:off x="914400" y="6019800"/>
            <a:ext cx="7391400" cy="274638"/>
          </a:xfrm>
          <a:prstGeom prst="rect">
            <a:avLst/>
          </a:prstGeom>
          <a:noFill/>
          <a:ln w="9525">
            <a:noFill/>
            <a:miter lim="800000"/>
            <a:headEnd/>
            <a:tailEnd/>
          </a:ln>
        </p:spPr>
        <p:txBody>
          <a:bodyPr>
            <a:spAutoFit/>
          </a:bodyPr>
          <a:lstStyle/>
          <a:p>
            <a:pPr>
              <a:spcBef>
                <a:spcPct val="50000"/>
              </a:spcBef>
            </a:pPr>
            <a:r>
              <a:rPr lang="en-US" sz="1200">
                <a:solidFill>
                  <a:schemeClr val="bg1"/>
                </a:solidFill>
              </a:rPr>
              <a:t>Dulan, C. G. (2004). Is adventist education worth it?. </a:t>
            </a:r>
            <a:r>
              <a:rPr lang="en-US" sz="1200" i="1">
                <a:solidFill>
                  <a:schemeClr val="bg1"/>
                </a:solidFill>
              </a:rPr>
              <a:t>Journal of adventist education</a:t>
            </a:r>
            <a:endParaRPr lang="en-US" sz="1200">
              <a:solidFill>
                <a:schemeClr val="bg1"/>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p:cNvSpPr>
          <p:nvPr>
            <p:ph type="title" idx="4294967295"/>
          </p:nvPr>
        </p:nvSpPr>
        <p:spPr>
          <a:xfrm>
            <a:off x="457200" y="152400"/>
            <a:ext cx="8229600" cy="792163"/>
          </a:xfrm>
        </p:spPr>
        <p:txBody>
          <a:bodyPr/>
          <a:lstStyle/>
          <a:p>
            <a:r>
              <a:rPr lang="en-US" sz="3600" smtClean="0">
                <a:latin typeface="Arial Rounded MT Bold" pitchFamily="34" charset="0"/>
              </a:rPr>
              <a:t>History of Adventist Education</a:t>
            </a:r>
          </a:p>
        </p:txBody>
      </p:sp>
      <p:sp>
        <p:nvSpPr>
          <p:cNvPr id="33794" name="Rectangle 3"/>
          <p:cNvSpPr>
            <a:spLocks noGrp="1"/>
          </p:cNvSpPr>
          <p:nvPr>
            <p:ph type="body" idx="4294967295"/>
          </p:nvPr>
        </p:nvSpPr>
        <p:spPr>
          <a:xfrm>
            <a:off x="457200" y="1143000"/>
            <a:ext cx="8229600" cy="5181600"/>
          </a:xfrm>
        </p:spPr>
        <p:txBody>
          <a:bodyPr/>
          <a:lstStyle/>
          <a:p>
            <a:r>
              <a:rPr lang="en-US" sz="2800" smtClean="0">
                <a:latin typeface="Arial Rounded MT Bold" pitchFamily="34" charset="0"/>
              </a:rPr>
              <a:t>“The early education of youth shapes their character in this life, and in their religious life. Solomon says, “Train up a child in the way he should go, and when he is old he will not depart from it.” This language is positive. The training which Solomon enjoins is to direct, educate, and develop. In order for parents and teachers to do this work, they must themselves understand “the way the child should go.” </a:t>
            </a:r>
            <a:br>
              <a:rPr lang="en-US" sz="2800" smtClean="0">
                <a:latin typeface="Arial Rounded MT Bold" pitchFamily="34" charset="0"/>
              </a:rPr>
            </a:br>
            <a:r>
              <a:rPr lang="en-US" sz="2800" smtClean="0">
                <a:latin typeface="Arial Rounded MT Bold" pitchFamily="34" charset="0"/>
              </a:rPr>
              <a:t/>
            </a:r>
            <a:br>
              <a:rPr lang="en-US" sz="2800" smtClean="0">
                <a:latin typeface="Arial Rounded MT Bold" pitchFamily="34" charset="0"/>
              </a:rPr>
            </a:br>
            <a:r>
              <a:rPr lang="en-US" sz="2000" i="1" smtClean="0">
                <a:latin typeface="Arial Rounded MT Bold" pitchFamily="34" charset="0"/>
              </a:rPr>
              <a:t>(Proper Education, September 1, 1872)</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1820</TotalTime>
  <Words>2493</Words>
  <Application>Microsoft Office PowerPoint</Application>
  <PresentationFormat>On-screen Show (4:3)</PresentationFormat>
  <Paragraphs>221</Paragraphs>
  <Slides>89</Slides>
  <Notes>85</Notes>
  <HiddenSlides>8</HiddenSlides>
  <MMClips>0</MMClips>
  <ScaleCrop>false</ScaleCrop>
  <HeadingPairs>
    <vt:vector size="6" baseType="variant">
      <vt:variant>
        <vt:lpstr>Fonts Used</vt:lpstr>
      </vt:variant>
      <vt:variant>
        <vt:i4>5</vt:i4>
      </vt:variant>
      <vt:variant>
        <vt:lpstr>Design Template</vt:lpstr>
      </vt:variant>
      <vt:variant>
        <vt:i4>10</vt:i4>
      </vt:variant>
      <vt:variant>
        <vt:lpstr>Slide Titles</vt:lpstr>
      </vt:variant>
      <vt:variant>
        <vt:i4>89</vt:i4>
      </vt:variant>
    </vt:vector>
  </HeadingPairs>
  <TitlesOfParts>
    <vt:vector size="104" baseType="lpstr">
      <vt:lpstr>Arial Rounded MT Bold</vt:lpstr>
      <vt:lpstr>Arial</vt:lpstr>
      <vt:lpstr>Segoe Print</vt:lpstr>
      <vt:lpstr>Calibri</vt:lpstr>
      <vt:lpstr>ＭＳ Ｐゴシック</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Moving Hearts  and Minds Upward</vt:lpstr>
      <vt:lpstr>Slide 2</vt:lpstr>
      <vt:lpstr>Slide 3</vt:lpstr>
      <vt:lpstr>Slide 4</vt:lpstr>
      <vt:lpstr>History of Adventist Education</vt:lpstr>
      <vt:lpstr>In 1853 Martha Byington became the First Seventh-day Adventist Teacher at Buck’s Bridge, NY.</vt:lpstr>
      <vt:lpstr>History of Adventist Education</vt:lpstr>
      <vt:lpstr>History of Adventist Education</vt:lpstr>
      <vt:lpstr>History of Adventist Education</vt:lpstr>
      <vt:lpstr>History of Adventist Education</vt:lpstr>
      <vt:lpstr>History of Adventist Education</vt:lpstr>
      <vt:lpstr>History of Adventist Education</vt:lpstr>
      <vt:lpstr>History of Adventist Education</vt:lpstr>
      <vt:lpstr>History of Adventist Education</vt:lpstr>
      <vt:lpstr>History of Adventist Education</vt:lpstr>
      <vt:lpstr>History of Adventist Education</vt:lpstr>
      <vt:lpstr>History of Adventist Education</vt:lpstr>
      <vt:lpstr>History of Adventist Education</vt:lpstr>
      <vt:lpstr>History of Adventist Education</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Why the 9th &amp; 10th grade program is so essential at Tualatin Valley Academy</vt:lpstr>
      <vt:lpstr>Creation Vs. Evolution </vt:lpstr>
      <vt:lpstr>Slide 38</vt:lpstr>
      <vt:lpstr>Slide 39</vt:lpstr>
      <vt:lpstr>Slide 40</vt:lpstr>
      <vt:lpstr>Creation Vs. Evolution</vt:lpstr>
      <vt:lpstr>Creation Vs. Evolution</vt:lpstr>
      <vt:lpstr>Creation Vs. Evolution</vt:lpstr>
      <vt:lpstr>Creation Vs. Evolution</vt:lpstr>
      <vt:lpstr>Slide 45</vt:lpstr>
      <vt:lpstr>Creation Vs. Evolution</vt:lpstr>
      <vt:lpstr>Slide 47</vt:lpstr>
      <vt:lpstr>Slide 48</vt:lpstr>
      <vt:lpstr>Because a picture is worth a thousand words…</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Pray for Tualatin Valley Academy</vt:lpstr>
      <vt:lpstr>Slide 81</vt:lpstr>
      <vt:lpstr>Slide 82</vt:lpstr>
      <vt:lpstr>Slide 83</vt:lpstr>
      <vt:lpstr>Slide 84</vt:lpstr>
      <vt:lpstr>Slide 85</vt:lpstr>
      <vt:lpstr>Slide 86</vt:lpstr>
      <vt:lpstr>Slide 87</vt:lpstr>
      <vt:lpstr>Slide 88</vt:lpstr>
      <vt:lpstr>Is Adventist Education Worth It?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Adventist Education Sermon</dc:subject>
  <dc:creator>Phil Kahler</dc:creator>
  <cp:keywords>Adventist Education</cp:keywords>
  <cp:lastModifiedBy>philk</cp:lastModifiedBy>
  <cp:revision>55</cp:revision>
  <dcterms:created xsi:type="dcterms:W3CDTF">2012-07-05T13:18:19Z</dcterms:created>
  <dcterms:modified xsi:type="dcterms:W3CDTF">2012-10-04T15:23:23Z</dcterms:modified>
  <cp:category>Adventist Education Sermon</cp:category>
</cp:coreProperties>
</file>